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447" r:id="rId2"/>
    <p:sldId id="449" r:id="rId3"/>
    <p:sldId id="452" r:id="rId4"/>
    <p:sldId id="458" r:id="rId5"/>
    <p:sldId id="460" r:id="rId6"/>
    <p:sldId id="462" r:id="rId7"/>
    <p:sldId id="465" r:id="rId8"/>
    <p:sldId id="466" r:id="rId9"/>
    <p:sldId id="468" r:id="rId10"/>
    <p:sldId id="471" r:id="rId11"/>
    <p:sldId id="476" r:id="rId12"/>
    <p:sldId id="4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416"/>
    <a:srgbClr val="7C5826"/>
    <a:srgbClr val="FCC30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 smtClean="0"/>
              <a:t>The Selling Fundamentals Series: </a:t>
            </a:r>
          </a:p>
          <a:p>
            <a:pPr algn="ctr"/>
            <a:r>
              <a:rPr lang="en-US" sz="2800" b="1" dirty="0" smtClean="0"/>
              <a:t>Securing Meetings</a:t>
            </a:r>
            <a:endParaRPr lang="en-US" sz="28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Module #3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n-US" sz="3200" dirty="0">
                <a:solidFill>
                  <a:prstClr val="white"/>
                </a:solidFill>
              </a:rPr>
              <a:t>The Selling Fundamentals Series</a:t>
            </a:r>
            <a:br>
              <a:rPr lang="en-US" sz="3200" dirty="0">
                <a:solidFill>
                  <a:prstClr val="white"/>
                </a:solidFill>
              </a:rPr>
            </a:br>
            <a:r>
              <a:rPr lang="en-US" dirty="0"/>
              <a:t>Securing Meetings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343400"/>
            <a:ext cx="5715000" cy="22098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The Sales Faculty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Western Michigan University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5F866C-A663-422B-832C-BF06B14D5AC6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E7B870-7E71-4370-9B82-3D50D8A81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03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609600" y="2286000"/>
            <a:ext cx="8001000" cy="4191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b="1" u="sng" dirty="0">
                <a:solidFill>
                  <a:srgbClr val="FCC30F"/>
                </a:solidFill>
              </a:rPr>
              <a:t>Value Argument:</a:t>
            </a:r>
            <a:r>
              <a:rPr lang="en-US" b="1" dirty="0"/>
              <a:t> </a:t>
            </a:r>
            <a:r>
              <a:rPr lang="en-US" dirty="0"/>
              <a:t>goal is to sell the future value of the time invested in the conversation </a:t>
            </a:r>
            <a:r>
              <a:rPr lang="en-US" sz="1600" dirty="0"/>
              <a:t>(still not selling the product)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BASE FORM: “</a:t>
            </a:r>
            <a:r>
              <a:rPr lang="en-US" sz="2000" dirty="0"/>
              <a:t>I appreciate a tight schedule, however we have produced positive results related to your challenges for many customers.  A short meeting could be a good investment”  </a:t>
            </a:r>
            <a:r>
              <a:rPr lang="en-US" sz="2000" b="1" dirty="0"/>
              <a:t>ASK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USE: Researched Info + Value Pitch + Success Story</a:t>
            </a:r>
          </a:p>
          <a:p>
            <a:pPr lvl="2"/>
            <a:r>
              <a:rPr lang="en-US" dirty="0"/>
              <a:t>ASK: spend 10 minutes now or set an actual appointment</a:t>
            </a:r>
          </a:p>
          <a:p>
            <a:pPr lvl="2"/>
            <a:endParaRPr lang="en-US" dirty="0"/>
          </a:p>
          <a:p>
            <a:r>
              <a:rPr lang="en-US" b="1" u="sng" dirty="0">
                <a:solidFill>
                  <a:srgbClr val="FCC30F"/>
                </a:solidFill>
              </a:rPr>
              <a:t>Fall Back Argument:</a:t>
            </a:r>
            <a:r>
              <a:rPr lang="en-US" dirty="0">
                <a:solidFill>
                  <a:srgbClr val="FCC30F"/>
                </a:solidFill>
              </a:rPr>
              <a:t> </a:t>
            </a:r>
            <a:r>
              <a:rPr lang="en-US" dirty="0"/>
              <a:t>Use a meal to get time</a:t>
            </a:r>
          </a:p>
          <a:p>
            <a:pPr lvl="1"/>
            <a:r>
              <a:rPr lang="en-US" dirty="0"/>
              <a:t>“I appreciate a packed schedule, but everyone has to eat, how about I bring some coffee and bagels one morning next week and we have a quick bite and a good conversation and still have time to get to our day’s schedule.”  </a:t>
            </a:r>
            <a:r>
              <a:rPr lang="en-US" b="1" dirty="0"/>
              <a:t>ROLL TO ASK</a:t>
            </a:r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148692"/>
            <a:ext cx="7086600" cy="695325"/>
          </a:xfrm>
        </p:spPr>
        <p:txBody>
          <a:bodyPr/>
          <a:lstStyle/>
          <a:p>
            <a:r>
              <a:rPr lang="en-US" dirty="0"/>
              <a:t>  No Time – TOO BUSY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04800" y="751817"/>
            <a:ext cx="296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/>
              <a:t>The Typical Objections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3272573" y="95025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6564D4-7115-4549-B092-5679F4F3710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EDBEB3F-F076-4832-B27B-A9760E86E003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F4497E-AD48-4B2C-A3B7-5A53CAB4E9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029D1FB-1376-4E16-B289-0DE3D725E42C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002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A1EC-37F3-4770-A2B8-33F9A571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to Ask + Lock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7FF71-2707-4F33-8483-968E4C85A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522" y="2223749"/>
            <a:ext cx="3733800" cy="3491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CC30F"/>
                </a:solidFill>
              </a:rPr>
              <a:t>Always Roll to Ask</a:t>
            </a:r>
          </a:p>
          <a:p>
            <a:r>
              <a:rPr lang="en-US" dirty="0"/>
              <a:t>After making your point, ALWAYS roll into the meeting request.</a:t>
            </a:r>
          </a:p>
          <a:p>
            <a:r>
              <a:rPr lang="en-US" dirty="0"/>
              <a:t>Remember All Four!</a:t>
            </a:r>
          </a:p>
          <a:p>
            <a:pPr lvl="1"/>
            <a:r>
              <a:rPr lang="en-US" sz="1600" dirty="0"/>
              <a:t>Day</a:t>
            </a:r>
          </a:p>
          <a:p>
            <a:pPr lvl="1"/>
            <a:r>
              <a:rPr lang="en-US" sz="1600" dirty="0"/>
              <a:t>Date</a:t>
            </a:r>
          </a:p>
          <a:p>
            <a:pPr lvl="1"/>
            <a:r>
              <a:rPr lang="en-US" sz="1600" dirty="0"/>
              <a:t>Time</a:t>
            </a:r>
          </a:p>
          <a:p>
            <a:pPr lvl="1"/>
            <a:r>
              <a:rPr lang="en-US" sz="1600" dirty="0"/>
              <a:t>Length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AA716-81F3-4141-8642-923E74074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2223749"/>
            <a:ext cx="3962400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CC30F"/>
                </a:solidFill>
              </a:rPr>
              <a:t>Lock Down</a:t>
            </a:r>
          </a:p>
          <a:p>
            <a:r>
              <a:rPr lang="en-US" dirty="0"/>
              <a:t>Finish briefly but strongly by locking down the meeting with a confirmation</a:t>
            </a:r>
          </a:p>
          <a:p>
            <a:r>
              <a:rPr lang="en-US" dirty="0"/>
              <a:t>The most common finish is a Calendar Invite. </a:t>
            </a:r>
          </a:p>
          <a:p>
            <a:pPr lvl="1"/>
            <a:r>
              <a:rPr lang="en-US" dirty="0"/>
              <a:t>ASK FOR COMMITMENT TO ACCEPT THIS!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993632F-43F1-4DC3-AA52-4281C9F5FF3E}"/>
              </a:ext>
            </a:extLst>
          </p:cNvPr>
          <p:cNvSpPr/>
          <p:nvPr/>
        </p:nvSpPr>
        <p:spPr>
          <a:xfrm>
            <a:off x="647700" y="5676900"/>
            <a:ext cx="7848600" cy="806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42416"/>
                </a:solidFill>
              </a:rPr>
              <a:t>You will lose a certain number of these appointments, but reduce that with a strong finish!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CE0BA09-FEF4-4D30-8019-E61A247CEEF9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47C5F7D-AFA9-4F7E-A757-DCF4F918B4F2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3A7793-914E-4D07-A2AB-85D3CA6FE2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AE0027-A37C-4F37-B148-A11B52050B91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8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Making This Work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533400" y="2336873"/>
            <a:ext cx="3432313" cy="40639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500" b="1" dirty="0">
                <a:solidFill>
                  <a:srgbClr val="FCC30F"/>
                </a:solidFill>
              </a:rPr>
              <a:t>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dirty="0"/>
              <a:t>Create &amp; rehearse script</a:t>
            </a:r>
          </a:p>
          <a:p>
            <a:pPr lvl="1" eaLnBrk="1" hangingPunct="1">
              <a:lnSpc>
                <a:spcPct val="90000"/>
              </a:lnSpc>
            </a:pPr>
            <a:endParaRPr lang="en-US" sz="3100" dirty="0"/>
          </a:p>
          <a:p>
            <a:pPr eaLnBrk="1" hangingPunct="1">
              <a:lnSpc>
                <a:spcPct val="90000"/>
              </a:lnSpc>
            </a:pPr>
            <a:r>
              <a:rPr lang="en-US" sz="3500" b="1" dirty="0">
                <a:solidFill>
                  <a:srgbClr val="FCC30F"/>
                </a:solidFill>
              </a:rPr>
              <a:t>Set Sacred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dirty="0"/>
              <a:t>Set and keep calling time in schedule</a:t>
            </a:r>
          </a:p>
        </p:txBody>
      </p:sp>
      <p:sp>
        <p:nvSpPr>
          <p:cNvPr id="21508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572000" y="2336873"/>
            <a:ext cx="3886200" cy="38353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500" b="1" dirty="0">
                <a:solidFill>
                  <a:srgbClr val="FCC30F"/>
                </a:solidFill>
              </a:rPr>
              <a:t>Set Physical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dirty="0"/>
              <a:t>Create space conducive to calling</a:t>
            </a:r>
          </a:p>
          <a:p>
            <a:pPr lvl="1" eaLnBrk="1" hangingPunct="1">
              <a:lnSpc>
                <a:spcPct val="90000"/>
              </a:lnSpc>
            </a:pPr>
            <a:endParaRPr lang="en-US" sz="3100" dirty="0"/>
          </a:p>
          <a:p>
            <a:pPr eaLnBrk="1" hangingPunct="1">
              <a:lnSpc>
                <a:spcPct val="90000"/>
              </a:lnSpc>
            </a:pPr>
            <a:r>
              <a:rPr lang="en-US" sz="3500" b="1" dirty="0">
                <a:solidFill>
                  <a:srgbClr val="FCC30F"/>
                </a:solidFill>
              </a:rPr>
              <a:t>Track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dirty="0"/>
              <a:t>Quick record + analyze weekly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7ADD96-8E2D-4F22-9C43-6085CF640AC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52D473F-5212-4A98-8D8D-3F349971B4F0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56324FD-1E61-4B67-95A2-9AEFD8A56D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18AF866-74C5-4D7E-A728-6B68057F65D3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206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Sales Funnel Metrics</a:t>
            </a:r>
            <a:br>
              <a:rPr lang="en-US" dirty="0"/>
            </a:br>
            <a:r>
              <a:rPr lang="en-US" sz="2400" b="1" dirty="0"/>
              <a:t>Definitions &amp; Examples in a Phone Call Setting</a:t>
            </a:r>
          </a:p>
        </p:txBody>
      </p:sp>
      <p:sp>
        <p:nvSpPr>
          <p:cNvPr id="2" name="Flowchart: Manual Operation 1"/>
          <p:cNvSpPr/>
          <p:nvPr/>
        </p:nvSpPr>
        <p:spPr>
          <a:xfrm>
            <a:off x="398971" y="2857230"/>
            <a:ext cx="8307561" cy="838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Connection Rate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Phone pick-ups to conversation</a:t>
            </a:r>
          </a:p>
        </p:txBody>
      </p:sp>
      <p:sp>
        <p:nvSpPr>
          <p:cNvPr id="5" name="Flowchart: Manual Operation 4"/>
          <p:cNvSpPr/>
          <p:nvPr/>
        </p:nvSpPr>
        <p:spPr>
          <a:xfrm>
            <a:off x="2342951" y="3816489"/>
            <a:ext cx="4419600" cy="11156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Conversion Rate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Initial conversation to first business meeting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333551" y="5030216"/>
            <a:ext cx="2438400" cy="1600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442416"/>
                </a:solidFill>
              </a:rPr>
              <a:t>Closing Rate</a:t>
            </a:r>
          </a:p>
          <a:p>
            <a:pPr algn="ctr"/>
            <a:r>
              <a:rPr lang="en-US" dirty="0">
                <a:solidFill>
                  <a:srgbClr val="442416"/>
                </a:solidFill>
              </a:rPr>
              <a:t>Meetings to sales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909802"/>
            <a:ext cx="9044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10%</a:t>
            </a:r>
          </a:p>
          <a:p>
            <a:pPr algn="ctr"/>
            <a:r>
              <a:rPr lang="en-US" dirty="0"/>
              <a:t>1000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897" y="3983084"/>
            <a:ext cx="9044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10%</a:t>
            </a:r>
          </a:p>
          <a:p>
            <a:pPr algn="ctr"/>
            <a:r>
              <a:rPr lang="en-US" dirty="0"/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4996421"/>
            <a:ext cx="9044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25%</a:t>
            </a:r>
          </a:p>
          <a:p>
            <a:pPr algn="ctr"/>
            <a:r>
              <a:rPr lang="en-US" dirty="0"/>
              <a:t>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148" y="5867400"/>
            <a:ext cx="270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At $2000 per sale</a:t>
            </a:r>
          </a:p>
          <a:p>
            <a:pPr algn="ctr"/>
            <a:r>
              <a:rPr lang="en-US" sz="2400" b="1" dirty="0">
                <a:solidFill>
                  <a:srgbClr val="FFC000"/>
                </a:solidFill>
              </a:rPr>
              <a:t>$50k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6050" y="2011832"/>
            <a:ext cx="44294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10,000 phone pick-ups </a:t>
            </a:r>
          </a:p>
          <a:p>
            <a:pPr algn="ctr"/>
            <a:r>
              <a:rPr lang="en-US" b="1" dirty="0"/>
              <a:t>(200 per week / 40 per day / 5 per hour)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5015" y="5053181"/>
            <a:ext cx="9044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30%</a:t>
            </a:r>
          </a:p>
          <a:p>
            <a:pPr algn="ctr"/>
            <a:r>
              <a:rPr lang="en-US" dirty="0"/>
              <a:t>54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35319" y="3983084"/>
            <a:ext cx="9044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15%</a:t>
            </a:r>
          </a:p>
          <a:p>
            <a:pPr algn="ctr"/>
            <a:r>
              <a:rPr lang="en-US" dirty="0"/>
              <a:t>180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75621" y="2912987"/>
            <a:ext cx="9044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12%</a:t>
            </a:r>
          </a:p>
          <a:p>
            <a:pPr algn="ctr"/>
            <a:r>
              <a:rPr lang="en-US" dirty="0"/>
              <a:t>1200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7482" y="5857587"/>
            <a:ext cx="270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At $2000 per sale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</a:rPr>
              <a:t>$108k</a:t>
            </a:r>
            <a:endParaRPr lang="en-US" sz="2400" dirty="0">
              <a:solidFill>
                <a:srgbClr val="92D050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5E1BDA-81D6-46CF-B7EB-E0DA813E1321}"/>
              </a:ext>
            </a:extLst>
          </p:cNvPr>
          <p:cNvGrpSpPr/>
          <p:nvPr/>
        </p:nvGrpSpPr>
        <p:grpSpPr>
          <a:xfrm>
            <a:off x="333872" y="2044588"/>
            <a:ext cx="2864624" cy="2122494"/>
            <a:chOff x="333872" y="2044588"/>
            <a:chExt cx="2864624" cy="212249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1C9C245-BFE5-4B48-9C4D-BA42DA89F191}"/>
                </a:ext>
              </a:extLst>
            </p:cNvPr>
            <p:cNvSpPr txBox="1"/>
            <p:nvPr/>
          </p:nvSpPr>
          <p:spPr>
            <a:xfrm>
              <a:off x="333872" y="2044588"/>
              <a:ext cx="19030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90000"/>
                    </a:schemeClr>
                  </a:solidFill>
                </a:rPr>
                <a:t>Company Driven</a:t>
              </a:r>
            </a:p>
            <a:p>
              <a:r>
                <a:rPr lang="en-US" dirty="0">
                  <a:solidFill>
                    <a:schemeClr val="tx2">
                      <a:lumMod val="90000"/>
                    </a:schemeClr>
                  </a:solidFill>
                </a:rPr>
                <a:t>Lead Generation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8A272CE-D749-4937-A096-EAFEA8CBBFF0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46" y="2694390"/>
              <a:ext cx="1563650" cy="1472692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020349-59DA-4075-BA39-DA5211958602}"/>
              </a:ext>
            </a:extLst>
          </p:cNvPr>
          <p:cNvGrpSpPr/>
          <p:nvPr/>
        </p:nvGrpSpPr>
        <p:grpSpPr>
          <a:xfrm>
            <a:off x="5945505" y="2057998"/>
            <a:ext cx="2864623" cy="2057732"/>
            <a:chOff x="5945505" y="2057998"/>
            <a:chExt cx="2864623" cy="20577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172999-2527-4D79-B477-EB094DC4AC13}"/>
                </a:ext>
              </a:extLst>
            </p:cNvPr>
            <p:cNvSpPr txBox="1"/>
            <p:nvPr/>
          </p:nvSpPr>
          <p:spPr>
            <a:xfrm>
              <a:off x="7471300" y="2057998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tx2">
                      <a:lumMod val="90000"/>
                    </a:schemeClr>
                  </a:solidFill>
                </a:rPr>
                <a:t>Networking</a:t>
              </a:r>
            </a:p>
            <a:p>
              <a:pPr algn="r"/>
              <a:r>
                <a:rPr lang="en-US" dirty="0">
                  <a:solidFill>
                    <a:schemeClr val="tx2">
                      <a:lumMod val="90000"/>
                    </a:schemeClr>
                  </a:solidFill>
                </a:rPr>
                <a:t>Referrals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73B4EDA-4779-4FD0-98CE-893D0A4971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5505" y="2662431"/>
              <a:ext cx="1563649" cy="1453299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8B40E33-B4A8-4816-A4A5-CA5DD447BD39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36D9AFE-390F-4364-B874-7DB9A00E37EB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620D81C-C417-43AD-84B8-BA350595E8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5A949831-430B-45EF-87C2-3EC4147B137B}"/>
              </a:ext>
            </a:extLst>
          </p:cNvPr>
          <p:cNvSpPr txBox="1">
            <a:spLocks/>
          </p:cNvSpPr>
          <p:nvPr/>
        </p:nvSpPr>
        <p:spPr>
          <a:xfrm>
            <a:off x="4800600" y="6621989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897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Phone Calls </a:t>
            </a:r>
            <a:br>
              <a:rPr lang="en-US" dirty="0"/>
            </a:br>
            <a:r>
              <a:rPr lang="en-US" sz="2400" dirty="0"/>
              <a:t>Not fun, but they work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2133600"/>
            <a:ext cx="7769225" cy="434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Remember Your Purpose: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800" dirty="0"/>
          </a:p>
          <a:p>
            <a:pPr lvl="1">
              <a:spcAft>
                <a:spcPts val="600"/>
              </a:spcAft>
            </a:pPr>
            <a:r>
              <a:rPr lang="en-US" sz="3200" dirty="0"/>
              <a:t>Step 1: </a:t>
            </a:r>
            <a:r>
              <a:rPr lang="en-US" sz="3200" b="1" dirty="0">
                <a:solidFill>
                  <a:srgbClr val="FCC30F"/>
                </a:solidFill>
              </a:rPr>
              <a:t>Connect as a HUMAN!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Step 2: </a:t>
            </a:r>
            <a:r>
              <a:rPr lang="en-US" sz="3200" b="1" dirty="0">
                <a:solidFill>
                  <a:srgbClr val="FCC30F"/>
                </a:solidFill>
              </a:rPr>
              <a:t>Connect on Business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Step 3: </a:t>
            </a:r>
            <a:r>
              <a:rPr lang="en-US" sz="3200" b="1" dirty="0">
                <a:solidFill>
                  <a:srgbClr val="FCC30F"/>
                </a:solidFill>
              </a:rPr>
              <a:t>Sell the Meeting</a:t>
            </a:r>
          </a:p>
          <a:p>
            <a:pPr lvl="3"/>
            <a:r>
              <a:rPr lang="en-US" sz="2600" dirty="0"/>
              <a:t>Understand then connect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4739" y="2667000"/>
            <a:ext cx="715452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400" b="1" dirty="0">
                <a:solidFill>
                  <a:srgbClr val="FCC30F"/>
                </a:solidFill>
                <a:latin typeface="Verdana" panose="020B0604030504040204" pitchFamily="34" charset="0"/>
              </a:rPr>
              <a:t>GAIN APPOINTMENTS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</a:rPr>
              <a:t>(not sell your product)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ECBD8A-3289-476F-B799-482C8BEC762E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35F61F-B726-4723-ABFD-0BA611D2C23D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4362345-DE02-4B5E-B663-422661E96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8D7842E-A0D5-44C9-B317-6A187518402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0682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990600"/>
            <a:ext cx="7699375" cy="762000"/>
          </a:xfrm>
        </p:spPr>
        <p:txBody>
          <a:bodyPr/>
          <a:lstStyle/>
          <a:p>
            <a:pPr eaLnBrk="1" hangingPunct="1"/>
            <a:r>
              <a:rPr lang="en-US" dirty="0"/>
              <a:t>Connect as a Human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2336873"/>
            <a:ext cx="7543800" cy="407647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Say Hello </a:t>
            </a:r>
            <a:r>
              <a:rPr lang="en-US" dirty="0"/>
              <a:t>and allow time for response</a:t>
            </a:r>
          </a:p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Slowly ID yourself &amp; your Company</a:t>
            </a:r>
          </a:p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Ask for Permission</a:t>
            </a:r>
          </a:p>
          <a:p>
            <a:pPr lvl="1" eaLnBrk="1" hangingPunct="1"/>
            <a:r>
              <a:rPr lang="en-US" dirty="0"/>
              <a:t>“Can I borrow about 3-4 minutes of your time?”</a:t>
            </a:r>
          </a:p>
          <a:p>
            <a:pPr lvl="2" eaLnBrk="1" hangingPunct="1"/>
            <a:r>
              <a:rPr lang="en-US" dirty="0"/>
              <a:t>NO: When might be a better time (the rationale behind the call is…..)</a:t>
            </a:r>
          </a:p>
          <a:p>
            <a:pPr lvl="2" eaLnBrk="1" hangingPunct="1"/>
            <a:r>
              <a:rPr lang="en-US" dirty="0"/>
              <a:t>YES: “Thank-You, I appreciate that”</a:t>
            </a:r>
          </a:p>
          <a:p>
            <a:pPr lvl="1" eaLnBrk="1" hangingPunct="1"/>
            <a:r>
              <a:rPr lang="en-US" dirty="0"/>
              <a:t>Some will use this point to hang-up – but they were very likely to hang up anyways.  </a:t>
            </a:r>
          </a:p>
          <a:p>
            <a:pPr lvl="1" eaLnBrk="1" hangingPunct="1"/>
            <a:r>
              <a:rPr lang="en-US" dirty="0"/>
              <a:t>Focus on those that are encouraged by this respectful start.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685800"/>
            <a:ext cx="7202488" cy="396875"/>
            <a:chOff x="228600" y="685800"/>
            <a:chExt cx="7202488" cy="396875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28600" y="685800"/>
              <a:ext cx="2173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/>
                <a:t>The Basic Script</a:t>
              </a: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2401888" y="888248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116D161-73DD-402E-8BBA-83DE79DB4252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6219ED0-0BA1-43DF-B101-2BC85D219E0A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9EFB20-AB6E-44DB-AA6A-8E2A2FCBC9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C101D0C-A9D8-4ACA-A2C6-530D5D3BE5F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09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060383"/>
            <a:ext cx="7699375" cy="838200"/>
          </a:xfrm>
        </p:spPr>
        <p:txBody>
          <a:bodyPr/>
          <a:lstStyle/>
          <a:p>
            <a:pPr eaLnBrk="1" hangingPunct="1"/>
            <a:r>
              <a:rPr lang="en-US" dirty="0"/>
              <a:t>Briefly Connect on Business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2438400"/>
            <a:ext cx="83058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What are the strongest 1-2 reasons this customer would like to keep listening?</a:t>
            </a:r>
          </a:p>
          <a:p>
            <a:pPr lvl="1" eaLnBrk="1" hangingPunct="1"/>
            <a:r>
              <a:rPr lang="en-US" dirty="0"/>
              <a:t>Biggest Value Points</a:t>
            </a:r>
          </a:p>
          <a:p>
            <a:pPr lvl="1" eaLnBrk="1" hangingPunct="1"/>
            <a:r>
              <a:rPr lang="en-US" dirty="0"/>
              <a:t>Referral or Affiliation</a:t>
            </a:r>
          </a:p>
          <a:p>
            <a:pPr lvl="1" eaLnBrk="1" hangingPunct="1"/>
            <a:r>
              <a:rPr lang="en-US" dirty="0"/>
              <a:t>Recent Success</a:t>
            </a:r>
          </a:p>
          <a:p>
            <a:pPr eaLnBrk="1" hangingPunct="1"/>
            <a:r>
              <a:rPr lang="en-US" dirty="0"/>
              <a:t>You should be able to express this is under </a:t>
            </a:r>
            <a:r>
              <a:rPr lang="en-US" b="1" dirty="0">
                <a:solidFill>
                  <a:srgbClr val="FCC30F"/>
                </a:solidFill>
              </a:rPr>
              <a:t>30 seconds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Use </a:t>
            </a:r>
            <a:r>
              <a:rPr lang="en-US" b="1" dirty="0">
                <a:solidFill>
                  <a:srgbClr val="FCC30F"/>
                </a:solidFill>
              </a:rPr>
              <a:t>plain language</a:t>
            </a:r>
            <a:r>
              <a:rPr lang="en-US" dirty="0"/>
              <a:t>.  Brochure speak hurts you!</a:t>
            </a:r>
          </a:p>
          <a:p>
            <a:pPr lvl="1"/>
            <a:r>
              <a:rPr lang="en-US" dirty="0"/>
              <a:t>Always remember you are having a conversation, not a speech!</a:t>
            </a:r>
          </a:p>
          <a:p>
            <a:pPr eaLnBrk="1" hangingPunct="1"/>
            <a:r>
              <a:rPr lang="en-US" dirty="0"/>
              <a:t>Be sure this is </a:t>
            </a:r>
            <a:r>
              <a:rPr lang="en-US" b="1" dirty="0">
                <a:solidFill>
                  <a:srgbClr val="FCC30F"/>
                </a:solidFill>
              </a:rPr>
              <a:t>aimed at target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Don’t offer an accounting value point to the VP of Sales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85800"/>
            <a:ext cx="7202488" cy="396875"/>
            <a:chOff x="228600" y="685800"/>
            <a:chExt cx="7202488" cy="39687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28600" y="685800"/>
              <a:ext cx="2173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/>
                <a:t>The Basic Script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401888" y="888248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D1AF2E-E06E-4A26-8790-5FAD2268A3FD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7E223F5-A36B-4AA0-8EDD-D318DD0A0F96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FF76997-AD07-4350-93BD-6F7819A235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07B083FE-A61D-48CD-9AFB-44A3D218F0C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9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061185"/>
            <a:ext cx="7699375" cy="838200"/>
          </a:xfrm>
        </p:spPr>
        <p:txBody>
          <a:bodyPr/>
          <a:lstStyle/>
          <a:p>
            <a:pPr eaLnBrk="1" hangingPunct="1"/>
            <a:r>
              <a:rPr lang="en-US" dirty="0"/>
              <a:t>Sell Reason to Meet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2133600"/>
            <a:ext cx="8458200" cy="4343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What is basic selling process?  </a:t>
            </a:r>
            <a:r>
              <a:rPr lang="en-US" b="1" dirty="0"/>
              <a:t>Understand / Connect / Ask</a:t>
            </a:r>
          </a:p>
          <a:p>
            <a:pPr marL="0" indent="0" eaLnBrk="1" hangingPunct="1">
              <a:buNone/>
            </a:pPr>
            <a:endParaRPr lang="en-US" sz="500" b="1" dirty="0"/>
          </a:p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UNDERSTAND:</a:t>
            </a:r>
            <a:r>
              <a:rPr lang="en-US" dirty="0">
                <a:solidFill>
                  <a:srgbClr val="FCC30F"/>
                </a:solidFill>
              </a:rPr>
              <a:t> </a:t>
            </a:r>
            <a:r>
              <a:rPr lang="en-US" dirty="0"/>
              <a:t>Ask a smart question that is tailored to the intersection of the buyer and what you sell?</a:t>
            </a:r>
          </a:p>
          <a:p>
            <a:pPr lvl="1"/>
            <a:r>
              <a:rPr lang="en-US" dirty="0"/>
              <a:t>Use follow-up questions to push to an </a:t>
            </a:r>
            <a:r>
              <a:rPr lang="en-US" b="1" u="sng" dirty="0"/>
              <a:t>INTERSECTION POINT</a:t>
            </a:r>
          </a:p>
          <a:p>
            <a:pPr lvl="1"/>
            <a:endParaRPr lang="en-US" sz="500" b="1" u="sng" dirty="0"/>
          </a:p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CONNECT:</a:t>
            </a:r>
            <a:r>
              <a:rPr lang="en-US" dirty="0"/>
              <a:t> Briefly </a:t>
            </a:r>
            <a:r>
              <a:rPr lang="en-US" b="1" u="sng" dirty="0"/>
              <a:t>introduce</a:t>
            </a:r>
            <a:r>
              <a:rPr lang="en-US" dirty="0"/>
              <a:t> that your firm has solutions / options related to that intersection point</a:t>
            </a:r>
          </a:p>
          <a:p>
            <a:pPr lvl="1"/>
            <a:r>
              <a:rPr lang="en-US" dirty="0"/>
              <a:t>The key is to stay focused and brief: introduce, don’t fully explain</a:t>
            </a:r>
          </a:p>
          <a:p>
            <a:pPr lvl="1"/>
            <a:endParaRPr lang="en-US" sz="500" dirty="0"/>
          </a:p>
          <a:p>
            <a:pPr eaLnBrk="1" hangingPunct="1"/>
            <a:r>
              <a:rPr lang="en-US" b="1" dirty="0">
                <a:solidFill>
                  <a:srgbClr val="FCC30F"/>
                </a:solidFill>
              </a:rPr>
              <a:t>ASK FOR MEETING: </a:t>
            </a:r>
            <a:r>
              <a:rPr lang="en-US" dirty="0"/>
              <a:t>Use the intersection point as a reason to keep conversation going with a next meeting</a:t>
            </a:r>
          </a:p>
          <a:p>
            <a:pPr lvl="1"/>
            <a:r>
              <a:rPr lang="en-US" dirty="0"/>
              <a:t>ASK: BE SPECIFIC!  Day / Date / Time / Length!  Ask with all 4!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85800"/>
            <a:ext cx="7202488" cy="396875"/>
            <a:chOff x="228600" y="685800"/>
            <a:chExt cx="7202488" cy="39687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28600" y="685800"/>
              <a:ext cx="2173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/>
                <a:t>The Basic Script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401888" y="888248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AA6797-5941-46FF-AC41-0B8DCA1D93FC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CE26A8-2BBF-40A0-879D-EDF9F1B56E93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60E4F2C-BB77-4A82-8222-ACBF416211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129DD1E-09DF-44B9-A1EC-EDC6C39FB570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40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don’t want to have a </a:t>
            </a:r>
            <a:r>
              <a:rPr lang="en-US" sz="4400" dirty="0"/>
              <a:t>Conversation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58439" y="2401892"/>
            <a:ext cx="3589338" cy="3759865"/>
          </a:xfrm>
        </p:spPr>
        <p:txBody>
          <a:bodyPr>
            <a:normAutofit lnSpcReduction="10000"/>
          </a:bodyPr>
          <a:lstStyle/>
          <a:p>
            <a:r>
              <a:rPr lang="en-US" sz="3900" b="1" dirty="0">
                <a:solidFill>
                  <a:srgbClr val="FCC30F"/>
                </a:solidFill>
              </a:rPr>
              <a:t>Brochure</a:t>
            </a:r>
          </a:p>
          <a:p>
            <a:r>
              <a:rPr lang="en-US" sz="3900" dirty="0"/>
              <a:t>Not me</a:t>
            </a:r>
          </a:p>
          <a:p>
            <a:r>
              <a:rPr lang="en-US" sz="3900" b="1" dirty="0">
                <a:solidFill>
                  <a:srgbClr val="FCC30F"/>
                </a:solidFill>
              </a:rPr>
              <a:t>No Need</a:t>
            </a:r>
          </a:p>
          <a:p>
            <a:r>
              <a:rPr lang="en-US" sz="3900" b="1" dirty="0">
                <a:solidFill>
                  <a:srgbClr val="FCC30F"/>
                </a:solidFill>
              </a:rPr>
              <a:t>Happy</a:t>
            </a:r>
          </a:p>
          <a:p>
            <a:r>
              <a:rPr lang="en-US" sz="3900" dirty="0"/>
              <a:t>No Budget</a:t>
            </a:r>
          </a:p>
          <a:p>
            <a:r>
              <a:rPr lang="en-US" sz="3900" b="1" dirty="0">
                <a:solidFill>
                  <a:srgbClr val="FCC30F"/>
                </a:solidFill>
              </a:rPr>
              <a:t>No Time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25338" y="2619832"/>
            <a:ext cx="3673475" cy="3323987"/>
          </a:xfrm>
          <a:prstGeom prst="rect">
            <a:avLst/>
          </a:prstGeom>
          <a:solidFill>
            <a:srgbClr val="7C582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 pitchFamily="34" charset="0"/>
              </a:rPr>
              <a:t>These are objections to a conversation – thus treat them as such and work towards turning them around into a conversation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latin typeface="Verdana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C49B39-237B-4655-AEAA-2F7364FB7832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65724A8-9A67-44A7-AC6C-F84A15A9AE86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82C5F0B-AE46-4601-B5C5-8CCD1260A2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05FDC9D-4224-49E4-91EA-24FB724F3D8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09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1143928"/>
            <a:ext cx="6781800" cy="695325"/>
          </a:xfrm>
        </p:spPr>
        <p:txBody>
          <a:bodyPr>
            <a:normAutofit/>
          </a:bodyPr>
          <a:lstStyle/>
          <a:p>
            <a:r>
              <a:rPr lang="en-US" b="1" dirty="0"/>
              <a:t>Send the Brochure</a:t>
            </a:r>
            <a:endParaRPr lang="en-US" sz="2200" dirty="0"/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2209800"/>
            <a:ext cx="8007350" cy="4343400"/>
          </a:xfrm>
        </p:spPr>
        <p:txBody>
          <a:bodyPr>
            <a:normAutofit/>
          </a:bodyPr>
          <a:lstStyle/>
          <a:p>
            <a:r>
              <a:rPr lang="en-US" sz="2400" dirty="0"/>
              <a:t>This is mainly a blow-off, s</a:t>
            </a:r>
            <a:r>
              <a:rPr lang="en-US" dirty="0"/>
              <a:t>o basically blow off the blow off</a:t>
            </a:r>
          </a:p>
          <a:p>
            <a:endParaRPr lang="en-US" sz="600" dirty="0"/>
          </a:p>
          <a:p>
            <a:pPr marL="457200" lvl="1" indent="0">
              <a:buNone/>
            </a:pPr>
            <a:r>
              <a:rPr lang="en-US" b="1" dirty="0"/>
              <a:t>“</a:t>
            </a:r>
            <a:r>
              <a:rPr lang="en-US" b="1" u="sng" dirty="0">
                <a:solidFill>
                  <a:srgbClr val="FCC30F"/>
                </a:solidFill>
              </a:rPr>
              <a:t>It is often more productive</a:t>
            </a:r>
            <a:r>
              <a:rPr lang="en-US" b="1" dirty="0">
                <a:solidFill>
                  <a:srgbClr val="FCC30F"/>
                </a:solidFill>
              </a:rPr>
              <a:t> </a:t>
            </a:r>
            <a:r>
              <a:rPr lang="en-US" b="1" dirty="0"/>
              <a:t>to have a quick conversation where we can gain a better understanding of your specific challenges and see how we can solve those challenges for you. Can we go ahead and schedule 30 minutes, Tuesday, the 22</a:t>
            </a:r>
            <a:r>
              <a:rPr lang="en-US" b="1" baseline="30000" dirty="0"/>
              <a:t>nd</a:t>
            </a:r>
            <a:r>
              <a:rPr lang="en-US" b="1" dirty="0"/>
              <a:t> at 2pm?” (notice all 4!)</a:t>
            </a:r>
          </a:p>
          <a:p>
            <a:pPr lvl="1"/>
            <a:endParaRPr lang="en-US" b="1" dirty="0"/>
          </a:p>
          <a:p>
            <a:pPr lvl="1"/>
            <a:r>
              <a:rPr lang="en-US" b="1" u="sng" dirty="0">
                <a:solidFill>
                  <a:srgbClr val="FCC30F"/>
                </a:solidFill>
              </a:rPr>
              <a:t>It is</a:t>
            </a:r>
            <a:r>
              <a:rPr lang="en-US" b="1" dirty="0"/>
              <a:t>: Because “I find it is” gets you in trouble</a:t>
            </a:r>
          </a:p>
          <a:p>
            <a:pPr lvl="1"/>
            <a:r>
              <a:rPr lang="en-US" b="1" u="sng" dirty="0">
                <a:solidFill>
                  <a:srgbClr val="FCC30F"/>
                </a:solidFill>
              </a:rPr>
              <a:t>Often</a:t>
            </a:r>
            <a:r>
              <a:rPr lang="en-US" b="1" dirty="0"/>
              <a:t>: Because “always” gets you in trouble</a:t>
            </a:r>
          </a:p>
          <a:p>
            <a:pPr lvl="1"/>
            <a:r>
              <a:rPr lang="en-US" b="1" u="sng" dirty="0">
                <a:solidFill>
                  <a:srgbClr val="FCC30F"/>
                </a:solidFill>
              </a:rPr>
              <a:t>More Productive</a:t>
            </a:r>
            <a:r>
              <a:rPr lang="en-US" b="1" dirty="0"/>
              <a:t>: because “better” gets you in trouble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28600" y="656855"/>
            <a:ext cx="296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/>
              <a:t>The Typical Objections</a:t>
            </a: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3272573" y="855292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8247DA-A951-4039-BBC7-3631BDBF1DA8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923701-4FDB-4886-9B72-D9B5CB4AA49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5C6DA20-82C0-43E4-A957-31E57EB111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CF2622-4AEE-4A93-BBC9-F936A8E16335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472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107247"/>
            <a:ext cx="7010400" cy="695325"/>
          </a:xfrm>
        </p:spPr>
        <p:txBody>
          <a:bodyPr>
            <a:normAutofit fontScale="90000"/>
          </a:bodyPr>
          <a:lstStyle/>
          <a:p>
            <a:r>
              <a:rPr lang="en-US" dirty="0"/>
              <a:t>  No Need / Not Interested / Happy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2376419"/>
            <a:ext cx="8382000" cy="40243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This is where you have to push them to rethink this just enough to agree to a next level conversation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If appropriate, Start with a PROBE (“tell me more”) to gain UNDERSTANDING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Finish with a </a:t>
            </a:r>
            <a:r>
              <a:rPr lang="en-US" b="1" u="sng" dirty="0">
                <a:solidFill>
                  <a:srgbClr val="FCC30F"/>
                </a:solidFill>
              </a:rPr>
              <a:t>customized</a:t>
            </a:r>
            <a:r>
              <a:rPr lang="en-US" b="1" dirty="0">
                <a:solidFill>
                  <a:srgbClr val="FCC30F"/>
                </a:solidFill>
              </a:rPr>
              <a:t> FEEL-FELT-FOUND</a:t>
            </a:r>
            <a:r>
              <a:rPr lang="en-US" dirty="0">
                <a:solidFill>
                  <a:srgbClr val="FCC30F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“I understand where you are coming from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</a:rPr>
              <a:t>(feel)</a:t>
            </a:r>
            <a:r>
              <a:rPr lang="en-US" sz="2000" dirty="0"/>
              <a:t>, in fact many of my current customers were in the same situation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</a:rPr>
              <a:t>(felt)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but after a quick initial conversation we discovered </a:t>
            </a:r>
            <a:r>
              <a:rPr lang="en-US" sz="2000" b="1" dirty="0">
                <a:solidFill>
                  <a:schemeClr val="tx2">
                    <a:lumMod val="90000"/>
                  </a:schemeClr>
                </a:solidFill>
              </a:rPr>
              <a:t>(found) </a:t>
            </a:r>
            <a:r>
              <a:rPr lang="en-US" sz="2000" dirty="0"/>
              <a:t>opportunities to work together and now they are glad they did”  </a:t>
            </a:r>
            <a:r>
              <a:rPr lang="en-US" sz="2000" b="1" dirty="0"/>
              <a:t>ROLL TO ASK</a:t>
            </a:r>
          </a:p>
          <a:p>
            <a:pPr lvl="2"/>
            <a:r>
              <a:rPr lang="en-US" sz="2000" dirty="0"/>
              <a:t>Need to put “Meat on Bones” to basic FFF to customize!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710372"/>
            <a:ext cx="296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/>
              <a:t>The Typical Objections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3310673" y="908809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39DE97-7D23-4BE0-A56C-264C2217C4FF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7737A0C-6400-4D69-8444-DDD242D85F1B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355841C-0D93-4B1B-94B7-7D3DA30A69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1A25F37-A74A-4717-BDC6-F93D8BDF260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7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3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3692</TotalTime>
  <Words>1029</Words>
  <Application>Microsoft Office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Verdana</vt:lpstr>
      <vt:lpstr>Wingdings</vt:lpstr>
      <vt:lpstr>Berlin</vt:lpstr>
      <vt:lpstr>The Selling Fundamentals Series Securing Meetings</vt:lpstr>
      <vt:lpstr>Sales Funnel Metrics Definitions &amp; Examples in a Phone Call Setting</vt:lpstr>
      <vt:lpstr>Phone Calls  Not fun, but they work</vt:lpstr>
      <vt:lpstr>Connect as a Human</vt:lpstr>
      <vt:lpstr>Briefly Connect on Business</vt:lpstr>
      <vt:lpstr>Sell Reason to Meet</vt:lpstr>
      <vt:lpstr>I don’t want to have a Conversation</vt:lpstr>
      <vt:lpstr>Send the Brochure</vt:lpstr>
      <vt:lpstr>  No Need / Not Interested / Happy</vt:lpstr>
      <vt:lpstr>  No Time – TOO BUSY</vt:lpstr>
      <vt:lpstr>Roll to Ask + Lock Down</vt:lpstr>
      <vt:lpstr>Making This Work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&amp; Listening</dc:title>
  <dc:creator>HCOB-TEST</dc:creator>
  <cp:lastModifiedBy>James A Eckert</cp:lastModifiedBy>
  <cp:revision>160</cp:revision>
  <dcterms:created xsi:type="dcterms:W3CDTF">2008-06-26T03:12:39Z</dcterms:created>
  <dcterms:modified xsi:type="dcterms:W3CDTF">2018-10-08T16:03:07Z</dcterms:modified>
</cp:coreProperties>
</file>