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4"/>
  </p:notesMasterIdLst>
  <p:handoutMasterIdLst>
    <p:handoutMasterId r:id="rId15"/>
  </p:handoutMasterIdLst>
  <p:sldIdLst>
    <p:sldId id="406" r:id="rId2"/>
    <p:sldId id="407" r:id="rId3"/>
    <p:sldId id="449" r:id="rId4"/>
    <p:sldId id="448" r:id="rId5"/>
    <p:sldId id="410" r:id="rId6"/>
    <p:sldId id="411" r:id="rId7"/>
    <p:sldId id="451" r:id="rId8"/>
    <p:sldId id="414" r:id="rId9"/>
    <p:sldId id="454" r:id="rId10"/>
    <p:sldId id="452" r:id="rId11"/>
    <p:sldId id="413" r:id="rId12"/>
    <p:sldId id="45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2416"/>
    <a:srgbClr val="FCC30F"/>
    <a:srgbClr val="7C582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63" d="100"/>
          <a:sy n="63" d="100"/>
        </p:scale>
        <p:origin x="136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856413" cy="838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1800" b="1" dirty="0"/>
              <a:t>The Selling Fundamentals Series: </a:t>
            </a:r>
          </a:p>
          <a:p>
            <a:pPr algn="ctr"/>
            <a:r>
              <a:rPr lang="en-US" sz="2800" b="1" dirty="0"/>
              <a:t>Gaining Commitment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4648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2018 The Sales Faculty at Western Michigan University.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" r="6772" b="37453"/>
          <a:stretch/>
        </p:blipFill>
        <p:spPr>
          <a:xfrm>
            <a:off x="-1" y="81988"/>
            <a:ext cx="914401" cy="7066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00" y="8789924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Module #8</a:t>
            </a:r>
          </a:p>
        </p:txBody>
      </p:sp>
    </p:spTree>
    <p:extLst>
      <p:ext uri="{BB962C8B-B14F-4D97-AF65-F5344CB8AC3E}">
        <p14:creationId xmlns:p14="http://schemas.microsoft.com/office/powerpoint/2010/main" val="303298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6F207-4297-4FE8-A22D-99381D8BA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33E1DE6-1004-4B9C-8FA2-3A5682E82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94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67088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9573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065021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819700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628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10005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89B-A79F-4408-B881-0523A81EAB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B4D3B38-D7B2-4E8C-A39A-890492651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9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F03E-29E5-4862-9812-6379E290B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41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8554ADE-57CD-4E25-8474-E504005CE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3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D36D-DF92-4501-8908-7B9CCE3DD6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314C-CEA4-4217-8CFE-2F02971380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77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5012-892E-471C-8EE3-F79177E7FB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7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FA48-0E39-414A-B9DE-88DCEE21DE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7D18-7954-480F-B19F-6CC1C202A2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0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0B12-F70D-481E-A1F3-F9BBF6D4E4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23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7159E636-DFE3-4B7E-A974-D6BA2F13DE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/>
          <a:lstStyle/>
          <a:p>
            <a:pPr eaLnBrk="1" hangingPunct="1"/>
            <a:r>
              <a:rPr lang="en-US" dirty="0"/>
              <a:t>The Sales Faculty</a:t>
            </a:r>
          </a:p>
          <a:p>
            <a:pPr eaLnBrk="1" hangingPunct="1"/>
            <a:r>
              <a:rPr lang="en-US" dirty="0"/>
              <a:t>Western Michigan University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ECA5AD-1655-418F-A626-B3013E5DEABA}"/>
              </a:ext>
            </a:extLst>
          </p:cNvPr>
          <p:cNvSpPr txBox="1"/>
          <p:nvPr/>
        </p:nvSpPr>
        <p:spPr>
          <a:xfrm>
            <a:off x="7086600" y="294319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2416"/>
                </a:solidFill>
              </a:rPr>
              <a:t>Module #8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45927D8-2996-4EDE-A8D7-C336F0DCA3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733709"/>
            <a:ext cx="6274710" cy="1373070"/>
          </a:xfrm>
        </p:spPr>
        <p:txBody>
          <a:bodyPr/>
          <a:lstStyle/>
          <a:p>
            <a:pPr>
              <a:lnSpc>
                <a:spcPts val="7000"/>
              </a:lnSpc>
            </a:pPr>
            <a:r>
              <a:rPr lang="en-US" sz="3200" dirty="0">
                <a:solidFill>
                  <a:prstClr val="white"/>
                </a:solidFill>
              </a:rPr>
              <a:t>The Selling Fundamentals Series</a:t>
            </a:r>
            <a:br>
              <a:rPr lang="en-US" sz="3200" dirty="0">
                <a:solidFill>
                  <a:prstClr val="white"/>
                </a:solidFill>
              </a:rPr>
            </a:br>
            <a:r>
              <a:rPr lang="en-US" dirty="0"/>
              <a:t>Gaining Commitment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85679F-19FC-4BF2-B118-421AEB6562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1" y="249687"/>
            <a:ext cx="3057939" cy="101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Needs ID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3619"/>
            <a:ext cx="8153400" cy="558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Your solutions meeting happens later, so….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531639" y="2784119"/>
            <a:ext cx="4345161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Big Theme Summary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Highlight the keys, not whole meeting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1638" y="3756555"/>
            <a:ext cx="4345161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Reassurance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Let them know you have solutions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531638" y="4728991"/>
            <a:ext cx="4345161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Sell the Meeting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Stress the value of the meeting itself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513416" y="5702649"/>
            <a:ext cx="4345161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Ask for Meeting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Be direct &amp; specific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9BB835-077E-4536-9FEB-0240333020F4}"/>
              </a:ext>
            </a:extLst>
          </p:cNvPr>
          <p:cNvSpPr txBox="1"/>
          <p:nvPr/>
        </p:nvSpPr>
        <p:spPr>
          <a:xfrm>
            <a:off x="228600" y="182529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CC30F"/>
                </a:solidFill>
              </a:rPr>
              <a:t>Special Closing Situation #2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F3CC9C-6CBE-43D0-AFDF-53980D736050}"/>
              </a:ext>
            </a:extLst>
          </p:cNvPr>
          <p:cNvSpPr txBox="1"/>
          <p:nvPr/>
        </p:nvSpPr>
        <p:spPr>
          <a:xfrm>
            <a:off x="5029200" y="2872750"/>
            <a:ext cx="376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“As we discussed, Your big issues are A, B &amp; C”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2D330A-3382-4365-BCF6-8FA80672FD5E}"/>
              </a:ext>
            </a:extLst>
          </p:cNvPr>
          <p:cNvSpPr txBox="1"/>
          <p:nvPr/>
        </p:nvSpPr>
        <p:spPr>
          <a:xfrm>
            <a:off x="5029200" y="3648195"/>
            <a:ext cx="376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“We definitely have solutions to those challenges”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DE448A-D9E8-4A10-8E62-5A55F5A4FAE1}"/>
              </a:ext>
            </a:extLst>
          </p:cNvPr>
          <p:cNvSpPr txBox="1"/>
          <p:nvPr/>
        </p:nvSpPr>
        <p:spPr>
          <a:xfrm>
            <a:off x="5029200" y="4494357"/>
            <a:ext cx="3767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“With a next meeting we can zero in on the key solutions and I can be front and center to answer questions”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C594C9-EB93-4CF8-8948-F8A6D495E356}"/>
              </a:ext>
            </a:extLst>
          </p:cNvPr>
          <p:cNvSpPr txBox="1"/>
          <p:nvPr/>
        </p:nvSpPr>
        <p:spPr>
          <a:xfrm>
            <a:off x="5029200" y="5849034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“Can we schedule an hour together, Tuesday, the 14</a:t>
            </a:r>
            <a:r>
              <a:rPr lang="en-US" baseline="30000" dirty="0"/>
              <a:t>th</a:t>
            </a:r>
            <a:r>
              <a:rPr lang="en-US" dirty="0"/>
              <a:t> at 9am?”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205D0F9-8A5F-44BC-89A9-9CAD349F1EEE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9613DB-47A3-4696-AB02-BABDFDDE8EC7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E70C052-63D7-4A87-93E7-B98D0DEB1747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886892D-CED4-4FEA-9817-04EFD9863A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497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341"/>
            <a:ext cx="6896534" cy="1080938"/>
          </a:xfrm>
        </p:spPr>
        <p:txBody>
          <a:bodyPr/>
          <a:lstStyle/>
          <a:p>
            <a:r>
              <a:rPr lang="en-US" dirty="0"/>
              <a:t>Price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7048"/>
            <a:ext cx="7815072" cy="576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 READY!!!!!!!!!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2667000" cy="3908762"/>
          </a:xfrm>
          <a:prstGeom prst="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Rule #1</a:t>
            </a:r>
          </a:p>
          <a:p>
            <a:pPr algn="ctr"/>
            <a:r>
              <a:rPr lang="en-US" sz="2400" b="1" dirty="0">
                <a:solidFill>
                  <a:srgbClr val="FCC30F"/>
                </a:solidFill>
              </a:rPr>
              <a:t>If you back away, they will run away!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Have confidence and metrics that show the numerical value of the deal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1882" y="2362200"/>
            <a:ext cx="2453790" cy="3908762"/>
          </a:xfrm>
          <a:prstGeom prst="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Rule #3</a:t>
            </a:r>
          </a:p>
          <a:p>
            <a:pPr algn="ctr"/>
            <a:r>
              <a:rPr lang="en-US" sz="2400" b="1" dirty="0">
                <a:solidFill>
                  <a:srgbClr val="FCC30F"/>
                </a:solidFill>
              </a:rPr>
              <a:t>If you must, only trade, don’t give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When you concede, use a trade off, gaining something in return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6441" y="2365916"/>
            <a:ext cx="2667000" cy="3908762"/>
          </a:xfrm>
          <a:prstGeom prst="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Rule #2</a:t>
            </a:r>
          </a:p>
          <a:p>
            <a:pPr algn="ctr"/>
            <a:r>
              <a:rPr lang="en-US" sz="2400" b="1" dirty="0">
                <a:solidFill>
                  <a:srgbClr val="FCC30F"/>
                </a:solidFill>
              </a:rPr>
              <a:t>Never talk just price, always Price +2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Always include the biggest 2 value points along with the price when discussing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48CD952-19FE-4101-B87B-D254A6420365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C33B42F-C75E-47B1-9A0E-A6B8DFBCB208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3D47B7-95AE-4CB0-94B9-20903F082DC0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1E9CFBA-341E-4EDE-9994-D63D889FA9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37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Finish Strong: </a:t>
            </a:r>
            <a:r>
              <a:rPr lang="en-US" sz="4800" b="1" dirty="0"/>
              <a:t>EDGE</a:t>
            </a:r>
            <a:r>
              <a:rPr lang="en-US" dirty="0"/>
              <a:t>-</a:t>
            </a:r>
            <a:r>
              <a:rPr lang="en-US" dirty="0" err="1"/>
              <a:t>ing</a:t>
            </a:r>
            <a:r>
              <a:rPr lang="en-US" dirty="0"/>
              <a:t> out…..</a:t>
            </a:r>
          </a:p>
        </p:txBody>
      </p:sp>
      <p:sp>
        <p:nvSpPr>
          <p:cNvPr id="5" name="Flowchart: Off-page Connector 4"/>
          <p:cNvSpPr/>
          <p:nvPr/>
        </p:nvSpPr>
        <p:spPr>
          <a:xfrm>
            <a:off x="342900" y="2133600"/>
            <a:ext cx="1981200" cy="37338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pPr algn="ctr"/>
            <a:r>
              <a:rPr lang="en-US" sz="3200" b="1" dirty="0">
                <a:solidFill>
                  <a:srgbClr val="FCC30F"/>
                </a:solidFill>
              </a:rPr>
              <a:t>ENDORSE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Decisions are stressful – smooth that out with reassuring statements!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“This was time well spent”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“You will love the …”</a:t>
            </a:r>
          </a:p>
        </p:txBody>
      </p:sp>
      <p:sp>
        <p:nvSpPr>
          <p:cNvPr id="9" name="Flowchart: Off-page Connector 8"/>
          <p:cNvSpPr/>
          <p:nvPr/>
        </p:nvSpPr>
        <p:spPr>
          <a:xfrm>
            <a:off x="2438400" y="2133600"/>
            <a:ext cx="1981200" cy="37338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pPr algn="ctr"/>
            <a:r>
              <a:rPr lang="en-US" sz="3200" b="1" dirty="0">
                <a:solidFill>
                  <a:srgbClr val="FCC30F"/>
                </a:solidFill>
              </a:rPr>
              <a:t>DETAILS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Either handle details or set up process where details will be handled.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“So for that demo, I will need to get on your guest internet”</a:t>
            </a:r>
          </a:p>
        </p:txBody>
      </p:sp>
      <p:sp>
        <p:nvSpPr>
          <p:cNvPr id="10" name="Flowchart: Off-page Connector 9"/>
          <p:cNvSpPr/>
          <p:nvPr/>
        </p:nvSpPr>
        <p:spPr>
          <a:xfrm>
            <a:off x="4533900" y="2133600"/>
            <a:ext cx="2133600" cy="37338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pPr algn="ctr"/>
            <a:r>
              <a:rPr lang="en-US" sz="2800" b="1" dirty="0">
                <a:solidFill>
                  <a:srgbClr val="FCC30F"/>
                </a:solidFill>
              </a:rPr>
              <a:t>GRATITUDE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 buyer had options, and they chose you.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Be sure to say thanks!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“And I really want to say thanks to you for trusting us to get job done”</a:t>
            </a:r>
          </a:p>
        </p:txBody>
      </p:sp>
      <p:sp>
        <p:nvSpPr>
          <p:cNvPr id="11" name="Flowchart: Off-page Connector 10"/>
          <p:cNvSpPr/>
          <p:nvPr/>
        </p:nvSpPr>
        <p:spPr>
          <a:xfrm>
            <a:off x="6781800" y="2133600"/>
            <a:ext cx="1981200" cy="37338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pPr algn="ctr"/>
            <a:r>
              <a:rPr lang="en-US" sz="3200" b="1" dirty="0">
                <a:solidFill>
                  <a:srgbClr val="FCC30F"/>
                </a:solidFill>
              </a:rPr>
              <a:t>EXTEND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Preview the positive outcome of next step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“And hopefully after seeing our demo we can bring you on board as a client”</a:t>
            </a: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1500" y="5943600"/>
            <a:ext cx="7924800" cy="533400"/>
          </a:xfrm>
          <a:prstGeom prst="rect">
            <a:avLst/>
          </a:prstGeom>
          <a:solidFill>
            <a:srgbClr val="FCC30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42416"/>
                </a:solidFill>
              </a:rPr>
              <a:t>A smooth and productive finish!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3F6BCA-8149-46AA-92EC-A182F5A244BA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5BAA6BC-2FCF-437B-AFA8-323731597E37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4FCBFF-FB83-46A5-BAB5-D30693DD4750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8D05CA3-FD55-4A46-B699-D0F7F5F220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20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Closing: The Starting Points</a:t>
            </a:r>
          </a:p>
        </p:txBody>
      </p:sp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B4D9BEBC-67DE-4770-BC58-092E765407FE}"/>
              </a:ext>
            </a:extLst>
          </p:cNvPr>
          <p:cNvSpPr/>
          <p:nvPr/>
        </p:nvSpPr>
        <p:spPr>
          <a:xfrm>
            <a:off x="762000" y="2209800"/>
            <a:ext cx="3657600" cy="3276600"/>
          </a:xfrm>
          <a:prstGeom prst="flowChartOffpageConnector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442416"/>
              </a:solidFill>
            </a:endParaRPr>
          </a:p>
          <a:p>
            <a:pPr algn="ctr"/>
            <a:r>
              <a:rPr lang="en-US" sz="3200" b="1" dirty="0">
                <a:solidFill>
                  <a:srgbClr val="442416"/>
                </a:solidFill>
              </a:rPr>
              <a:t>EARN IT</a:t>
            </a:r>
          </a:p>
          <a:p>
            <a:pPr algn="ctr"/>
            <a:endParaRPr lang="en-US" b="1" dirty="0">
              <a:solidFill>
                <a:srgbClr val="442416"/>
              </a:solidFill>
            </a:endParaRPr>
          </a:p>
          <a:p>
            <a:pPr algn="ctr"/>
            <a:r>
              <a:rPr lang="en-US" b="1" dirty="0">
                <a:solidFill>
                  <a:srgbClr val="442416"/>
                </a:solidFill>
              </a:rPr>
              <a:t>The close should be the natural extension of a well executed selling process</a:t>
            </a:r>
          </a:p>
          <a:p>
            <a:pPr algn="ctr"/>
            <a:endParaRPr lang="en-US" b="1" dirty="0">
              <a:solidFill>
                <a:srgbClr val="442416"/>
              </a:solidFill>
            </a:endParaRPr>
          </a:p>
          <a:p>
            <a:pPr algn="ctr"/>
            <a:r>
              <a:rPr lang="en-US" b="1" dirty="0">
                <a:solidFill>
                  <a:srgbClr val="442416"/>
                </a:solidFill>
              </a:rPr>
              <a:t>Most closing hesitation results from not earning it</a:t>
            </a:r>
          </a:p>
          <a:p>
            <a:pPr algn="ctr"/>
            <a:endParaRPr lang="en-US" dirty="0"/>
          </a:p>
        </p:txBody>
      </p:sp>
      <p:sp>
        <p:nvSpPr>
          <p:cNvPr id="11" name="Flowchart: Off-page Connector 10">
            <a:extLst>
              <a:ext uri="{FF2B5EF4-FFF2-40B4-BE49-F238E27FC236}">
                <a16:creationId xmlns:a16="http://schemas.microsoft.com/office/drawing/2014/main" id="{76335A32-7D2A-4A14-8A24-3C2B631C20A5}"/>
              </a:ext>
            </a:extLst>
          </p:cNvPr>
          <p:cNvSpPr/>
          <p:nvPr/>
        </p:nvSpPr>
        <p:spPr>
          <a:xfrm>
            <a:off x="4724400" y="2209800"/>
            <a:ext cx="3657600" cy="3276600"/>
          </a:xfrm>
          <a:prstGeom prst="flowChartOffpageConnector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442416"/>
              </a:solidFill>
            </a:endParaRPr>
          </a:p>
          <a:p>
            <a:pPr algn="ctr"/>
            <a:r>
              <a:rPr lang="en-US" sz="3200" b="1" dirty="0">
                <a:solidFill>
                  <a:srgbClr val="442416"/>
                </a:solidFill>
              </a:rPr>
              <a:t>BE SPECIFIC</a:t>
            </a:r>
          </a:p>
          <a:p>
            <a:pPr algn="ctr"/>
            <a:endParaRPr lang="en-US" b="1" dirty="0">
              <a:solidFill>
                <a:srgbClr val="442416"/>
              </a:solidFill>
            </a:endParaRPr>
          </a:p>
          <a:p>
            <a:pPr algn="ctr"/>
            <a:r>
              <a:rPr lang="en-US" b="1" dirty="0">
                <a:solidFill>
                  <a:srgbClr val="442416"/>
                </a:solidFill>
              </a:rPr>
              <a:t>A specific ask is easier to say yes/no to and harder to ignore with a non-answer</a:t>
            </a:r>
          </a:p>
          <a:p>
            <a:pPr algn="ctr"/>
            <a:endParaRPr lang="en-US" b="1" dirty="0">
              <a:solidFill>
                <a:srgbClr val="442416"/>
              </a:solidFill>
            </a:endParaRPr>
          </a:p>
          <a:p>
            <a:pPr algn="ctr"/>
            <a:r>
              <a:rPr lang="en-US" b="1" dirty="0">
                <a:solidFill>
                  <a:srgbClr val="442416"/>
                </a:solidFill>
              </a:rPr>
              <a:t>Prepare a primary &amp; multiple back up asks </a:t>
            </a:r>
          </a:p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1A41ED8-447E-49C0-93E2-7B4D13020D25}"/>
              </a:ext>
            </a:extLst>
          </p:cNvPr>
          <p:cNvSpPr/>
          <p:nvPr/>
        </p:nvSpPr>
        <p:spPr>
          <a:xfrm>
            <a:off x="762000" y="5562600"/>
            <a:ext cx="7772400" cy="914400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CC30F"/>
                </a:solidFill>
              </a:rPr>
              <a:t>Earn it, Ask for it, Deal with the Answer….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35A75A4-AE46-4356-9CB6-2B1EF5BFFC5D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B439FC-86A9-48AD-8E83-0535F237D5D1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962A2A9-0CF5-4091-8773-3103C6A2E22A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9D0218F-8112-4BD0-BAD9-3CF0C83B3A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043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Keys: LISTEN!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0" y="2110782"/>
            <a:ext cx="8686800" cy="558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An underappreciated part of closing is to </a:t>
            </a:r>
            <a:r>
              <a:rPr lang="en-US" sz="3600" b="1" dirty="0">
                <a:solidFill>
                  <a:schemeClr val="accent1"/>
                </a:solidFill>
              </a:rPr>
              <a:t>LISTEN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381000" y="5486400"/>
            <a:ext cx="8458200" cy="838200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Use your </a:t>
            </a:r>
            <a:r>
              <a:rPr lang="en-US" sz="2000" b="1" dirty="0">
                <a:solidFill>
                  <a:srgbClr val="FCC30F"/>
                </a:solidFill>
              </a:rPr>
              <a:t>FACILITATION </a:t>
            </a:r>
            <a:r>
              <a:rPr lang="en-US" sz="2000" b="1" dirty="0"/>
              <a:t>skills to capture these cues &amp; hints, and direct the conversation towards dealing with them.</a:t>
            </a:r>
          </a:p>
        </p:txBody>
      </p:sp>
      <p:sp>
        <p:nvSpPr>
          <p:cNvPr id="6" name="Flowchart: Off-page Connector 5"/>
          <p:cNvSpPr/>
          <p:nvPr/>
        </p:nvSpPr>
        <p:spPr>
          <a:xfrm>
            <a:off x="467638" y="2690386"/>
            <a:ext cx="2516361" cy="2667000"/>
          </a:xfrm>
          <a:prstGeom prst="flowChartOffpageConnector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>
                <a:solidFill>
                  <a:srgbClr val="442416"/>
                </a:solidFill>
              </a:rPr>
              <a:t>BUYING CUES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Moments within the conversation that imply the buyer is ready to purchase</a:t>
            </a:r>
          </a:p>
          <a:p>
            <a:pPr algn="ctr"/>
            <a:endParaRPr lang="en-US" sz="600" dirty="0">
              <a:solidFill>
                <a:srgbClr val="442416"/>
              </a:solidFill>
            </a:endParaRPr>
          </a:p>
          <a:p>
            <a:pPr algn="ctr"/>
            <a:r>
              <a:rPr lang="en-US" dirty="0">
                <a:solidFill>
                  <a:srgbClr val="442416"/>
                </a:solidFill>
              </a:rPr>
              <a:t>Use Cues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Schedule Cues</a:t>
            </a:r>
          </a:p>
        </p:txBody>
      </p:sp>
      <p:sp>
        <p:nvSpPr>
          <p:cNvPr id="7" name="Flowchart: Off-page Connector 6"/>
          <p:cNvSpPr/>
          <p:nvPr/>
        </p:nvSpPr>
        <p:spPr>
          <a:xfrm>
            <a:off x="3244599" y="2690386"/>
            <a:ext cx="2516361" cy="2667000"/>
          </a:xfrm>
          <a:prstGeom prst="flowChartOffpageConnector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>
                <a:solidFill>
                  <a:srgbClr val="442416"/>
                </a:solidFill>
              </a:rPr>
              <a:t>HOLDBACKS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Moments within the conversation that imply the buyer is NOT ready to purchase.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Respond with digging!</a:t>
            </a:r>
          </a:p>
        </p:txBody>
      </p:sp>
      <p:sp>
        <p:nvSpPr>
          <p:cNvPr id="8" name="Flowchart: Off-page Connector 7"/>
          <p:cNvSpPr/>
          <p:nvPr/>
        </p:nvSpPr>
        <p:spPr>
          <a:xfrm>
            <a:off x="5997552" y="2690386"/>
            <a:ext cx="2516361" cy="2667000"/>
          </a:xfrm>
          <a:prstGeom prst="flowChartOffpageConnector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>
                <a:solidFill>
                  <a:srgbClr val="442416"/>
                </a:solidFill>
              </a:rPr>
              <a:t>PROCESS CUES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Conversation moments that illuminate the buying process.</a:t>
            </a:r>
          </a:p>
          <a:p>
            <a:pPr algn="ctr"/>
            <a:endParaRPr lang="en-US" sz="800" dirty="0">
              <a:solidFill>
                <a:srgbClr val="442416"/>
              </a:solidFill>
            </a:endParaRPr>
          </a:p>
          <a:p>
            <a:pPr algn="ctr"/>
            <a:r>
              <a:rPr lang="en-US" dirty="0">
                <a:solidFill>
                  <a:srgbClr val="442416"/>
                </a:solidFill>
              </a:rPr>
              <a:t>Next Steps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People Involved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F069CCC-5821-4492-BA9F-3A3011016CD8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A897B24-27AB-41B2-B4DB-A4A8E10D20AA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60FE72-CCD9-4939-A72B-C811172F3E44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2B23F45-6316-4B9A-8167-AF7F2BC413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345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543800" cy="1096963"/>
          </a:xfrm>
        </p:spPr>
        <p:txBody>
          <a:bodyPr/>
          <a:lstStyle/>
          <a:p>
            <a:r>
              <a:rPr lang="en-US" dirty="0"/>
              <a:t>The Triple A of Closing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381000" y="2286000"/>
            <a:ext cx="2209800" cy="3962400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3200" b="1" dirty="0">
                <a:solidFill>
                  <a:srgbClr val="FCC30F"/>
                </a:solidFill>
              </a:rPr>
              <a:t>ASSUME</a:t>
            </a:r>
          </a:p>
          <a:p>
            <a:pPr algn="ctr"/>
            <a:endParaRPr lang="en-US" dirty="0">
              <a:solidFill>
                <a:srgbClr val="FCC30F"/>
              </a:solidFill>
            </a:endParaRPr>
          </a:p>
          <a:p>
            <a:pPr algn="ctr"/>
            <a:r>
              <a:rPr lang="en-US" sz="2000" dirty="0">
                <a:solidFill>
                  <a:srgbClr val="FCC30F"/>
                </a:solidFill>
              </a:rPr>
              <a:t>Assume you will ask. Asking should not be a surprise to either party!</a:t>
            </a:r>
          </a:p>
          <a:p>
            <a:pPr algn="ctr"/>
            <a:endParaRPr lang="en-US" sz="2000" dirty="0">
              <a:solidFill>
                <a:srgbClr val="FCC30F"/>
              </a:solidFill>
            </a:endParaRPr>
          </a:p>
          <a:p>
            <a:pPr algn="ctr"/>
            <a:r>
              <a:rPr lang="en-US" sz="1400" dirty="0">
                <a:solidFill>
                  <a:srgbClr val="FCC30F"/>
                </a:solidFill>
              </a:rPr>
              <a:t>DO NOT assume they said yes.</a:t>
            </a:r>
          </a:p>
          <a:p>
            <a:pPr algn="ctr"/>
            <a:r>
              <a:rPr lang="en-US" sz="1400" dirty="0">
                <a:solidFill>
                  <a:srgbClr val="FCC30F"/>
                </a:solidFill>
              </a:rPr>
              <a:t>Forced choice asks are bad.</a:t>
            </a:r>
          </a:p>
          <a:p>
            <a:pPr algn="ctr"/>
            <a:endParaRPr lang="en-US" dirty="0">
              <a:solidFill>
                <a:srgbClr val="FCC30F"/>
              </a:solidFill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2819400" y="2305833"/>
            <a:ext cx="3733802" cy="3962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ASK</a:t>
            </a:r>
          </a:p>
          <a:p>
            <a:pPr algn="ctr"/>
            <a:endParaRPr lang="en-US" sz="1400" dirty="0"/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DIRECT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Ask directly, make your words concise and make them count!</a:t>
            </a:r>
          </a:p>
          <a:p>
            <a:pPr algn="ctr"/>
            <a:endParaRPr lang="en-US" sz="900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CLEAN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Remove all the filler and qualifies words!</a:t>
            </a:r>
          </a:p>
          <a:p>
            <a:pPr algn="ctr"/>
            <a:endParaRPr lang="en-US" dirty="0"/>
          </a:p>
        </p:txBody>
      </p:sp>
      <p:sp>
        <p:nvSpPr>
          <p:cNvPr id="9" name="Rectangle: Rounded Corners 8"/>
          <p:cNvSpPr/>
          <p:nvPr/>
        </p:nvSpPr>
        <p:spPr>
          <a:xfrm>
            <a:off x="6781800" y="2305833"/>
            <a:ext cx="2057400" cy="3962400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3200" b="1" dirty="0">
                <a:solidFill>
                  <a:srgbClr val="FCC30F"/>
                </a:solidFill>
              </a:rPr>
              <a:t>ASSERT</a:t>
            </a:r>
          </a:p>
          <a:p>
            <a:pPr algn="ctr"/>
            <a:endParaRPr lang="en-US" dirty="0">
              <a:solidFill>
                <a:srgbClr val="FCC30F"/>
              </a:solidFill>
            </a:endParaRPr>
          </a:p>
          <a:p>
            <a:pPr algn="ctr"/>
            <a:r>
              <a:rPr lang="en-US" sz="2000" b="1" dirty="0">
                <a:solidFill>
                  <a:srgbClr val="FCC30F"/>
                </a:solidFill>
              </a:rPr>
              <a:t>SILENCE</a:t>
            </a:r>
            <a:r>
              <a:rPr lang="en-US" sz="2000" dirty="0">
                <a:solidFill>
                  <a:srgbClr val="FCC30F"/>
                </a:solidFill>
              </a:rPr>
              <a:t>: Your first assertive move is to remain quiet.</a:t>
            </a:r>
          </a:p>
          <a:p>
            <a:pPr algn="ctr"/>
            <a:endParaRPr lang="en-US" sz="2000" b="1" dirty="0">
              <a:solidFill>
                <a:srgbClr val="FCC30F"/>
              </a:solidFill>
            </a:endParaRPr>
          </a:p>
          <a:p>
            <a:pPr algn="ctr"/>
            <a:r>
              <a:rPr lang="en-US" sz="2000" b="1" dirty="0">
                <a:solidFill>
                  <a:srgbClr val="FCC30F"/>
                </a:solidFill>
              </a:rPr>
              <a:t>It is likely you will have to work for the close!</a:t>
            </a:r>
            <a:endParaRPr lang="en-US" sz="2000" dirty="0">
              <a:solidFill>
                <a:srgbClr val="FCC30F"/>
              </a:solidFill>
            </a:endParaRPr>
          </a:p>
          <a:p>
            <a:pPr algn="ctr"/>
            <a:endParaRPr lang="en-US" dirty="0">
              <a:solidFill>
                <a:srgbClr val="FCC30F"/>
              </a:solidFill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B150E1-89DD-4B76-91F9-AE6DD761187D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70864C-61E9-4240-B945-51D89DF1C153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DC0F85-0506-4EBA-9B1D-18F954620A3E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1BBCF0D-5657-4E17-B4D7-19E65A3E91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680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Circle Back: No is Temporary!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66023" y="2100263"/>
            <a:ext cx="8229600" cy="566737"/>
          </a:xfrm>
        </p:spPr>
        <p:txBody>
          <a:bodyPr/>
          <a:lstStyle/>
          <a:p>
            <a:r>
              <a:rPr lang="en-US" dirty="0"/>
              <a:t>Customer says no…..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69443" y="2177066"/>
            <a:ext cx="3581400" cy="1676400"/>
            <a:chOff x="3168" y="1104"/>
            <a:chExt cx="2256" cy="105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5553" name="AutoShape 5"/>
            <p:cNvSpPr>
              <a:spLocks noChangeArrowheads="1"/>
            </p:cNvSpPr>
            <p:nvPr/>
          </p:nvSpPr>
          <p:spPr bwMode="auto">
            <a:xfrm>
              <a:off x="3168" y="1104"/>
              <a:ext cx="2256" cy="1056"/>
            </a:xfrm>
            <a:prstGeom prst="flowChartAlternate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5554" name="Text Box 6"/>
            <p:cNvSpPr txBox="1">
              <a:spLocks noChangeArrowheads="1"/>
            </p:cNvSpPr>
            <p:nvPr/>
          </p:nvSpPr>
          <p:spPr bwMode="auto">
            <a:xfrm>
              <a:off x="3360" y="1200"/>
              <a:ext cx="1920" cy="872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solidFill>
                    <a:srgbClr val="442416"/>
                  </a:solidFill>
                </a:rPr>
                <a:t>DIG!</a:t>
              </a:r>
              <a:r>
                <a:rPr lang="en-US" sz="2000" b="1" dirty="0">
                  <a:solidFill>
                    <a:schemeClr val="bg1"/>
                  </a:solidFill>
                </a:rPr>
                <a:t>  </a:t>
              </a:r>
              <a:r>
                <a:rPr lang="en-US" sz="2000" b="1" dirty="0">
                  <a:solidFill>
                    <a:srgbClr val="442416"/>
                  </a:solidFill>
                </a:rPr>
                <a:t>Directly ask what is holding them back.</a:t>
              </a:r>
            </a:p>
            <a:p>
              <a:pPr algn="ctr" eaLnBrk="1" hangingPunct="1"/>
              <a:r>
                <a:rPr lang="en-US" sz="2000" b="1" dirty="0">
                  <a:solidFill>
                    <a:srgbClr val="442416"/>
                  </a:solidFill>
                </a:rPr>
                <a:t>Stick with this until you achieve understanding</a:t>
              </a:r>
            </a:p>
          </p:txBody>
        </p:sp>
      </p:grp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2209800" y="25908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2372" y="2819400"/>
            <a:ext cx="3962400" cy="2971800"/>
            <a:chOff x="288" y="1728"/>
            <a:chExt cx="2496" cy="187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grpSp>
          <p:nvGrpSpPr>
            <p:cNvPr id="65549" name="Group 9"/>
            <p:cNvGrpSpPr>
              <a:grpSpLocks/>
            </p:cNvGrpSpPr>
            <p:nvPr/>
          </p:nvGrpSpPr>
          <p:grpSpPr bwMode="auto">
            <a:xfrm>
              <a:off x="288" y="1728"/>
              <a:ext cx="2256" cy="1056"/>
              <a:chOff x="288" y="1536"/>
              <a:chExt cx="2256" cy="1056"/>
            </a:xfrm>
          </p:grpSpPr>
          <p:sp>
            <p:nvSpPr>
              <p:cNvPr id="65551" name="AutoShape 10"/>
              <p:cNvSpPr>
                <a:spLocks noChangeArrowheads="1"/>
              </p:cNvSpPr>
              <p:nvPr/>
            </p:nvSpPr>
            <p:spPr bwMode="auto">
              <a:xfrm>
                <a:off x="288" y="1536"/>
                <a:ext cx="2256" cy="1056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65552" name="Text Box 11"/>
              <p:cNvSpPr txBox="1">
                <a:spLocks noChangeArrowheads="1"/>
              </p:cNvSpPr>
              <p:nvPr/>
            </p:nvSpPr>
            <p:spPr bwMode="auto">
              <a:xfrm>
                <a:off x="335" y="1632"/>
                <a:ext cx="2161" cy="87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sz="2400" b="1" dirty="0">
                    <a:solidFill>
                      <a:srgbClr val="442416"/>
                    </a:solidFill>
                  </a:rPr>
                  <a:t>RE-ASK</a:t>
                </a:r>
                <a:r>
                  <a:rPr lang="en-US" sz="2000" b="1" dirty="0"/>
                  <a:t> </a:t>
                </a:r>
                <a:r>
                  <a:rPr lang="en-US" sz="2000" b="1" dirty="0">
                    <a:solidFill>
                      <a:srgbClr val="442416"/>
                    </a:solidFill>
                  </a:rPr>
                  <a:t>for commitment.</a:t>
                </a:r>
              </a:p>
              <a:p>
                <a:pPr algn="ctr" eaLnBrk="1" hangingPunct="1"/>
                <a:r>
                  <a:rPr lang="en-US" sz="2000" b="1" dirty="0">
                    <a:solidFill>
                      <a:srgbClr val="442416"/>
                    </a:solidFill>
                  </a:rPr>
                  <a:t>(“with that resolved are you ready to do business?”</a:t>
                </a:r>
              </a:p>
            </p:txBody>
          </p:sp>
        </p:grpSp>
        <p:sp>
          <p:nvSpPr>
            <p:cNvPr id="65550" name="AutoShape 12"/>
            <p:cNvSpPr>
              <a:spLocks noChangeArrowheads="1"/>
            </p:cNvSpPr>
            <p:nvPr/>
          </p:nvSpPr>
          <p:spPr bwMode="auto">
            <a:xfrm flipH="1">
              <a:off x="2064" y="2880"/>
              <a:ext cx="720" cy="720"/>
            </a:xfrm>
            <a:custGeom>
              <a:avLst/>
              <a:gdLst>
                <a:gd name="T0" fmla="*/ 17 w 21600"/>
                <a:gd name="T1" fmla="*/ 0 h 21600"/>
                <a:gd name="T2" fmla="*/ 10 w 21600"/>
                <a:gd name="T3" fmla="*/ 8 h 21600"/>
                <a:gd name="T4" fmla="*/ 0 w 21600"/>
                <a:gd name="T5" fmla="*/ 20 h 21600"/>
                <a:gd name="T6" fmla="*/ 10 w 21600"/>
                <a:gd name="T7" fmla="*/ 24 h 21600"/>
                <a:gd name="T8" fmla="*/ 21 w 21600"/>
                <a:gd name="T9" fmla="*/ 17 h 21600"/>
                <a:gd name="T10" fmla="*/ 24 w 21600"/>
                <a:gd name="T11" fmla="*/ 8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691063" y="3962401"/>
            <a:ext cx="3581400" cy="2459038"/>
            <a:chOff x="2955" y="2352"/>
            <a:chExt cx="2256" cy="154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grpSp>
          <p:nvGrpSpPr>
            <p:cNvPr id="65545" name="Group 14"/>
            <p:cNvGrpSpPr>
              <a:grpSpLocks/>
            </p:cNvGrpSpPr>
            <p:nvPr/>
          </p:nvGrpSpPr>
          <p:grpSpPr bwMode="auto">
            <a:xfrm>
              <a:off x="2955" y="2893"/>
              <a:ext cx="2256" cy="1008"/>
              <a:chOff x="2235" y="2605"/>
              <a:chExt cx="2256" cy="1008"/>
            </a:xfrm>
          </p:grpSpPr>
          <p:sp>
            <p:nvSpPr>
              <p:cNvPr id="65547" name="AutoShape 15"/>
              <p:cNvSpPr>
                <a:spLocks noChangeArrowheads="1"/>
              </p:cNvSpPr>
              <p:nvPr/>
            </p:nvSpPr>
            <p:spPr bwMode="auto">
              <a:xfrm>
                <a:off x="2235" y="2605"/>
                <a:ext cx="2256" cy="1008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65548" name="Text Box 16"/>
              <p:cNvSpPr txBox="1">
                <a:spLocks noChangeArrowheads="1"/>
              </p:cNvSpPr>
              <p:nvPr/>
            </p:nvSpPr>
            <p:spPr bwMode="auto">
              <a:xfrm>
                <a:off x="2377" y="2684"/>
                <a:ext cx="1920" cy="87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sz="2400" b="1" dirty="0">
                    <a:solidFill>
                      <a:schemeClr val="bg1"/>
                    </a:solidFill>
                  </a:rPr>
                  <a:t>RESPOND</a:t>
                </a:r>
                <a:r>
                  <a:rPr lang="en-US" sz="2000" b="1" dirty="0"/>
                  <a:t> </a:t>
                </a:r>
                <a:r>
                  <a:rPr lang="en-US" sz="2000" b="1" dirty="0">
                    <a:solidFill>
                      <a:srgbClr val="442416"/>
                    </a:solidFill>
                  </a:rPr>
                  <a:t>to this concern as best as possible.  Focus on value and big picture</a:t>
                </a:r>
              </a:p>
            </p:txBody>
          </p:sp>
        </p:grpSp>
        <p:sp>
          <p:nvSpPr>
            <p:cNvPr id="65546" name="AutoShape 17"/>
            <p:cNvSpPr>
              <a:spLocks noChangeArrowheads="1"/>
            </p:cNvSpPr>
            <p:nvPr/>
          </p:nvSpPr>
          <p:spPr bwMode="auto">
            <a:xfrm>
              <a:off x="3744" y="2352"/>
              <a:ext cx="432" cy="480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671512" y="4942240"/>
            <a:ext cx="33986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/>
              <a:t>Avoid the 240</a:t>
            </a:r>
            <a:r>
              <a:rPr lang="en-US" sz="2400" b="1" baseline="40000" dirty="0"/>
              <a:t>0</a:t>
            </a:r>
          </a:p>
          <a:p>
            <a:pPr eaLnBrk="1" hangingPunct="1"/>
            <a:r>
              <a:rPr lang="en-US" sz="2400" b="1" u="sng" dirty="0"/>
              <a:t>Circle Back</a:t>
            </a:r>
          </a:p>
          <a:p>
            <a:pPr eaLnBrk="1" hangingPunct="1"/>
            <a:endParaRPr lang="en-US" sz="800" b="1" dirty="0"/>
          </a:p>
          <a:p>
            <a:pPr eaLnBrk="1" hangingPunct="1"/>
            <a:r>
              <a:rPr lang="en-US" sz="2400" b="1" dirty="0"/>
              <a:t>Don’t forget to re-ask!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79F88B96-5A9F-4CF9-96D9-C0B6B24F31EA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03DAD51-7E87-4DDA-9E36-D6AAAD9EB875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0AFCA7B-A7E1-48A7-A59B-EC0118283078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034AB9CD-16FA-49F3-8327-72C1B60289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625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 animBg="1"/>
      <p:bldP spid="89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543800" cy="1295400"/>
          </a:xfrm>
        </p:spPr>
        <p:txBody>
          <a:bodyPr/>
          <a:lstStyle/>
          <a:p>
            <a:r>
              <a:rPr lang="en-US" dirty="0"/>
              <a:t>Dealing with the Stall: </a:t>
            </a:r>
            <a:r>
              <a:rPr lang="en-US" b="1" dirty="0">
                <a:solidFill>
                  <a:schemeClr val="accent1"/>
                </a:solidFill>
              </a:rPr>
              <a:t>Action 1</a:t>
            </a:r>
            <a:br>
              <a:rPr lang="en-US" dirty="0"/>
            </a:br>
            <a:r>
              <a:rPr lang="en-US" sz="2800" dirty="0"/>
              <a:t>“let me think it over and get back to you”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0"/>
            <a:ext cx="8229600" cy="39544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b="1" dirty="0">
                <a:solidFill>
                  <a:schemeClr val="accent1"/>
                </a:solidFill>
              </a:rPr>
              <a:t>Circle Back  </a:t>
            </a:r>
          </a:p>
          <a:p>
            <a:pPr lvl="1"/>
            <a:r>
              <a:rPr lang="en-US" sz="2800" dirty="0"/>
              <a:t>It is common for buyer to use the stall as an excuse for another issue – try to identify that issue and deal with it.</a:t>
            </a:r>
          </a:p>
          <a:p>
            <a:pPr lvl="1"/>
            <a:endParaRPr lang="en-US" sz="600" dirty="0"/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DIRECTLY ASK </a:t>
            </a:r>
            <a:r>
              <a:rPr lang="en-US" sz="2800" dirty="0"/>
              <a:t>what is holding them back</a:t>
            </a:r>
          </a:p>
          <a:p>
            <a:pPr lvl="1"/>
            <a:endParaRPr lang="en-US" sz="6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See if you can create a new opportunity to ask, and if you do ASK AGAIN!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2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C6EE4B-067F-463E-A503-7DB3FDA594E8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D8F5092-1876-4461-B94A-275CE7F42F0D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EE671D-7D3C-41E2-BFD8-C5E884D1BAFC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5BD3D36-C406-42FC-98D6-43D4C04001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568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543800" cy="1295400"/>
          </a:xfrm>
        </p:spPr>
        <p:txBody>
          <a:bodyPr/>
          <a:lstStyle/>
          <a:p>
            <a:r>
              <a:rPr lang="en-US" dirty="0"/>
              <a:t>Dealing with the Stall: </a:t>
            </a:r>
            <a:r>
              <a:rPr lang="en-US" b="1" dirty="0">
                <a:solidFill>
                  <a:schemeClr val="accent1"/>
                </a:solidFill>
              </a:rPr>
              <a:t>Action 2</a:t>
            </a:r>
            <a:br>
              <a:rPr lang="en-US" dirty="0"/>
            </a:br>
            <a:r>
              <a:rPr lang="en-US" sz="2800" dirty="0"/>
              <a:t>“let me think it over and get back to you”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0"/>
            <a:ext cx="8229600" cy="39544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2"/>
            </a:pPr>
            <a:r>
              <a:rPr lang="en-US" sz="3600" b="1" dirty="0">
                <a:solidFill>
                  <a:schemeClr val="accent1"/>
                </a:solidFill>
              </a:rPr>
              <a:t>Check Pulse </a:t>
            </a:r>
          </a:p>
          <a:p>
            <a:pPr lvl="1"/>
            <a:r>
              <a:rPr lang="en-US" sz="2800" dirty="0"/>
              <a:t>“If you had to decide right now…….”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“What would you recommend to the buyer?”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Use the answer to ….</a:t>
            </a:r>
          </a:p>
          <a:p>
            <a:pPr lvl="2"/>
            <a:r>
              <a:rPr lang="en-US" sz="2800" dirty="0"/>
              <a:t>CLOSE AGAIN</a:t>
            </a:r>
          </a:p>
          <a:p>
            <a:pPr lvl="2"/>
            <a:r>
              <a:rPr lang="en-US" sz="2800" dirty="0"/>
              <a:t>SUGGEST A NEW STEP</a:t>
            </a:r>
          </a:p>
          <a:p>
            <a:pPr lvl="1"/>
            <a:r>
              <a:rPr lang="en-US" sz="2400" dirty="0"/>
              <a:t>At least know whether you are winning or losing and then behave appropriately based on the answer.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2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296CAC-3814-460E-863A-B7A2E0178FEA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9ACB006-6246-4639-85DD-5C701BBC5D48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B00850-FC6A-466D-BBB1-76AF636AF14E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1ED0D92-9110-4FBC-A139-806D56586C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017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543800" cy="1295400"/>
          </a:xfrm>
        </p:spPr>
        <p:txBody>
          <a:bodyPr/>
          <a:lstStyle/>
          <a:p>
            <a:r>
              <a:rPr lang="en-US" dirty="0"/>
              <a:t>Dealing with the Stall: </a:t>
            </a:r>
            <a:r>
              <a:rPr lang="en-US" b="1" dirty="0">
                <a:solidFill>
                  <a:schemeClr val="accent1"/>
                </a:solidFill>
              </a:rPr>
              <a:t>Action 3</a:t>
            </a:r>
            <a:br>
              <a:rPr lang="en-US" dirty="0"/>
            </a:br>
            <a:r>
              <a:rPr lang="en-US" sz="2800" dirty="0"/>
              <a:t>“Let me think it over and get back to you”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0"/>
            <a:ext cx="8229600" cy="4343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en-US" sz="3600" b="1" dirty="0">
                <a:solidFill>
                  <a:schemeClr val="accent1"/>
                </a:solidFill>
              </a:rPr>
              <a:t>Tighten your Grip 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Work to make time gap between now and final decision as “tight” as possible</a:t>
            </a:r>
          </a:p>
          <a:p>
            <a:pPr lvl="1">
              <a:lnSpc>
                <a:spcPct val="90000"/>
              </a:lnSpc>
            </a:pPr>
            <a:r>
              <a:rPr lang="en-US" sz="2800" u="sng" dirty="0"/>
              <a:t>UNCOVER PROCESS</a:t>
            </a:r>
            <a:r>
              <a:rPr lang="en-US" sz="2800" dirty="0"/>
              <a:t>: Be sure you know what the next steps are and see if you can insert yourself into those.</a:t>
            </a:r>
          </a:p>
          <a:p>
            <a:pPr lvl="2"/>
            <a:r>
              <a:rPr lang="en-US" sz="2000" dirty="0"/>
              <a:t>Find time / people / process between you and a deal</a:t>
            </a:r>
          </a:p>
          <a:p>
            <a:pPr lvl="2"/>
            <a:r>
              <a:rPr lang="en-US" sz="2000" dirty="0"/>
              <a:t>Request to meet or be involved as much as possible</a:t>
            </a:r>
          </a:p>
          <a:p>
            <a:pPr lvl="2"/>
            <a:r>
              <a:rPr lang="en-US" sz="2000" dirty="0"/>
              <a:t>Suggest new step in process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E1B6C3-BCDD-4186-B1B7-171E2AB4D2EA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D016AD-482B-4AD7-B41A-01FB3D60D01D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168858-0DBF-4D2E-ACB4-313432F28D11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437E465-094B-4793-B9AF-FFE8F7EBC0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778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Subject-To Close</a:t>
            </a:r>
            <a:br>
              <a:rPr lang="en-US" dirty="0"/>
            </a:br>
            <a:r>
              <a:rPr lang="en-US" sz="2800" dirty="0"/>
              <a:t>When things can’t be finished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Sometimes you can’t finish things at current meeting.  But you can still close!</a:t>
            </a:r>
          </a:p>
        </p:txBody>
      </p:sp>
      <p:sp>
        <p:nvSpPr>
          <p:cNvPr id="5" name="Flowchart: Off-page Connector 4"/>
          <p:cNvSpPr/>
          <p:nvPr/>
        </p:nvSpPr>
        <p:spPr>
          <a:xfrm>
            <a:off x="990600" y="3386202"/>
            <a:ext cx="7162800" cy="3014597"/>
          </a:xfrm>
          <a:prstGeom prst="flowChartOffpageConnector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bIns="91440" rtlCol="0" anchor="t" anchorCtr="0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Subject-To Close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Ask if the buyer is willing to commit, if and when the remaining holdback issues are resolved.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“Assuming I can secure the additional discount, can we consider this a done deal?”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“Once you verify with your Tech guy, do we have a deal?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AD20E6-933B-481D-84A6-F7672E70DB49}"/>
              </a:ext>
            </a:extLst>
          </p:cNvPr>
          <p:cNvSpPr txBox="1"/>
          <p:nvPr/>
        </p:nvSpPr>
        <p:spPr>
          <a:xfrm>
            <a:off x="228600" y="182529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CC30F"/>
                </a:solidFill>
              </a:rPr>
              <a:t>Special Closing Situation #1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DE9C8F-074A-4C5C-88F6-39D092887152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E09A141-6853-470F-A954-997E7D75968D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41BE60D-E3AE-480B-B427-AD77CA51FF2E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FCE375D-E137-4490-A9F5-D5FA048D55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62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Berlin">
  <a:themeElements>
    <a:clrScheme name="Bronco Colors">
      <a:dk1>
        <a:sysClr val="windowText" lastClr="000000"/>
      </a:dk1>
      <a:lt1>
        <a:sysClr val="window" lastClr="FFFFFF"/>
      </a:lt1>
      <a:dk2>
        <a:srgbClr val="442416"/>
      </a:dk2>
      <a:lt2>
        <a:srgbClr val="EDE1AA"/>
      </a:lt2>
      <a:accent1>
        <a:srgbClr val="FCC31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5165</TotalTime>
  <Words>1002</Words>
  <Application>Microsoft Office PowerPoint</Application>
  <PresentationFormat>On-screen Show (4:3)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The Selling Fundamentals Series Gaining Commitment</vt:lpstr>
      <vt:lpstr>Closing: The Starting Points</vt:lpstr>
      <vt:lpstr>Closing Keys: LISTEN!</vt:lpstr>
      <vt:lpstr>The Triple A of Closing</vt:lpstr>
      <vt:lpstr>Circle Back: No is Temporary!</vt:lpstr>
      <vt:lpstr>Dealing with the Stall: Action 1 “let me think it over and get back to you”</vt:lpstr>
      <vt:lpstr>Dealing with the Stall: Action 2 “let me think it over and get back to you”</vt:lpstr>
      <vt:lpstr>Dealing with the Stall: Action 3 “Let me think it over and get back to you”</vt:lpstr>
      <vt:lpstr>The Subject-To Close When things can’t be finished now</vt:lpstr>
      <vt:lpstr>Closing a Needs ID Meeting</vt:lpstr>
      <vt:lpstr>Price Negotiation</vt:lpstr>
      <vt:lpstr>Finish Strong: EDGE-ing out…..</vt:lpstr>
    </vt:vector>
  </TitlesOfParts>
  <Company>Western Michigan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Questioning &amp; Listening</dc:title>
  <dc:creator>HCOB-TEST</dc:creator>
  <cp:lastModifiedBy>Jim Eckert</cp:lastModifiedBy>
  <cp:revision>146</cp:revision>
  <dcterms:created xsi:type="dcterms:W3CDTF">2008-06-26T03:12:39Z</dcterms:created>
  <dcterms:modified xsi:type="dcterms:W3CDTF">2019-03-09T22:07:13Z</dcterms:modified>
</cp:coreProperties>
</file>