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9"/>
  </p:notesMasterIdLst>
  <p:handoutMasterIdLst>
    <p:handoutMasterId r:id="rId10"/>
  </p:handoutMasterIdLst>
  <p:sldIdLst>
    <p:sldId id="285" r:id="rId2"/>
    <p:sldId id="358" r:id="rId3"/>
    <p:sldId id="361" r:id="rId4"/>
    <p:sldId id="360" r:id="rId5"/>
    <p:sldId id="359" r:id="rId6"/>
    <p:sldId id="362" r:id="rId7"/>
    <p:sldId id="3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2416"/>
    <a:srgbClr val="7C5826"/>
    <a:srgbClr val="FCC30F"/>
    <a:srgbClr val="EDE1AA"/>
    <a:srgbClr val="C2790E"/>
    <a:srgbClr val="FAE19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838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1800" b="1" dirty="0"/>
              <a:t>The Selling Fundamentals Series: </a:t>
            </a:r>
          </a:p>
          <a:p>
            <a:pPr algn="ctr"/>
            <a:r>
              <a:rPr lang="en-US" sz="2800" b="1" dirty="0"/>
              <a:t>Selling Skills 101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at Western Michigan University.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" r="6772" b="37453"/>
          <a:stretch/>
        </p:blipFill>
        <p:spPr>
          <a:xfrm>
            <a:off x="-1" y="81988"/>
            <a:ext cx="914401" cy="7066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0" y="878992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Module #2</a:t>
            </a:r>
          </a:p>
        </p:txBody>
      </p:sp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9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8229"/>
            <a:ext cx="4021666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68" y="6478229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92875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78229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" y="6492875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92875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7000"/>
              </a:lnSpc>
              <a:spcAft>
                <a:spcPts val="600"/>
              </a:spcAft>
            </a:pPr>
            <a:r>
              <a:rPr lang="en-US" sz="2800" dirty="0">
                <a:solidFill>
                  <a:prstClr val="white"/>
                </a:solidFill>
              </a:rPr>
              <a:t>The Selling Fundamentals Series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4400" dirty="0"/>
              <a:t>Selling Skills 101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Sales Faculty</a:t>
            </a:r>
          </a:p>
          <a:p>
            <a:pPr eaLnBrk="1" hangingPunct="1"/>
            <a:r>
              <a:rPr lang="en-US" dirty="0"/>
              <a:t>Western Michigan University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A705D7-7555-4781-A71F-080A6FDCBBF6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8141E8-A9D6-4CAE-8F4A-A34C7ADCDA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B37F4-434F-4A6E-8863-18AAA570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Selling Skills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144CF1-1A14-4C09-80EC-33445E9BD9A9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/>
              <a:t>©  2018 The Sales Faculty @ Western Michigan University</a:t>
            </a:r>
            <a:endParaRPr lang="en-US" altLang="en-US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2CCFDB01-70EA-461A-9126-E2E49ECF7D85}"/>
              </a:ext>
            </a:extLst>
          </p:cNvPr>
          <p:cNvSpPr/>
          <p:nvPr/>
        </p:nvSpPr>
        <p:spPr>
          <a:xfrm>
            <a:off x="228600" y="2233147"/>
            <a:ext cx="8610600" cy="1801772"/>
          </a:xfrm>
          <a:prstGeom prst="flowChartAlternateProcess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Selling Success relies on the ground-level application of a few fundamental skill sets. It is the smart application of these big picture skill sets that help salespeople successfully navigate the day-to-day challenges of selling</a:t>
            </a:r>
          </a:p>
        </p:txBody>
      </p:sp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9806618C-0D3A-45F3-B9A5-878B3754DC8C}"/>
              </a:ext>
            </a:extLst>
          </p:cNvPr>
          <p:cNvSpPr/>
          <p:nvPr/>
        </p:nvSpPr>
        <p:spPr>
          <a:xfrm>
            <a:off x="4654826" y="4273642"/>
            <a:ext cx="4040361" cy="9144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442416"/>
                </a:solidFill>
              </a:rPr>
              <a:t>Communication</a:t>
            </a:r>
          </a:p>
        </p:txBody>
      </p:sp>
      <p:sp>
        <p:nvSpPr>
          <p:cNvPr id="18" name="Flowchart: Off-page Connector 17">
            <a:extLst>
              <a:ext uri="{FF2B5EF4-FFF2-40B4-BE49-F238E27FC236}">
                <a16:creationId xmlns:a16="http://schemas.microsoft.com/office/drawing/2014/main" id="{FB4E5A6A-03BC-42E2-B5D8-892D4D97F580}"/>
              </a:ext>
            </a:extLst>
          </p:cNvPr>
          <p:cNvSpPr/>
          <p:nvPr/>
        </p:nvSpPr>
        <p:spPr>
          <a:xfrm>
            <a:off x="380998" y="5486399"/>
            <a:ext cx="4040361" cy="9144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442416"/>
                </a:solidFill>
              </a:rPr>
              <a:t>Facilitation</a:t>
            </a:r>
          </a:p>
        </p:txBody>
      </p:sp>
      <p:sp>
        <p:nvSpPr>
          <p:cNvPr id="19" name="Flowchart: Off-page Connector 18">
            <a:extLst>
              <a:ext uri="{FF2B5EF4-FFF2-40B4-BE49-F238E27FC236}">
                <a16:creationId xmlns:a16="http://schemas.microsoft.com/office/drawing/2014/main" id="{A7E60ACA-7DF8-4B53-9235-AF377F33E9DE}"/>
              </a:ext>
            </a:extLst>
          </p:cNvPr>
          <p:cNvSpPr/>
          <p:nvPr/>
        </p:nvSpPr>
        <p:spPr>
          <a:xfrm>
            <a:off x="380998" y="4273642"/>
            <a:ext cx="4040361" cy="9144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442416"/>
                </a:solidFill>
              </a:rPr>
              <a:t>Preparation</a:t>
            </a:r>
          </a:p>
        </p:txBody>
      </p:sp>
      <p:sp>
        <p:nvSpPr>
          <p:cNvPr id="20" name="Flowchart: Off-page Connector 19">
            <a:extLst>
              <a:ext uri="{FF2B5EF4-FFF2-40B4-BE49-F238E27FC236}">
                <a16:creationId xmlns:a16="http://schemas.microsoft.com/office/drawing/2014/main" id="{ECF473F0-170F-4643-B398-986C48F38780}"/>
              </a:ext>
            </a:extLst>
          </p:cNvPr>
          <p:cNvSpPr/>
          <p:nvPr/>
        </p:nvSpPr>
        <p:spPr>
          <a:xfrm>
            <a:off x="4654826" y="5486400"/>
            <a:ext cx="4040361" cy="9144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442416"/>
                </a:solidFill>
              </a:rPr>
              <a:t>Persistence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C97FC5-F863-415C-9098-E3C39A55AFD1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3A7C5D-025C-44EB-A9C1-190EF9E70AD9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1EEE47D-2AF6-42D3-AF3F-3AD8468906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392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346E-DC0D-485A-A911-FCFA11C9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Fundamentals</a:t>
            </a: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12BC8424-A43D-4D83-BF17-E8E98EAB6BFE}"/>
              </a:ext>
            </a:extLst>
          </p:cNvPr>
          <p:cNvSpPr/>
          <p:nvPr/>
        </p:nvSpPr>
        <p:spPr>
          <a:xfrm>
            <a:off x="400050" y="2102207"/>
            <a:ext cx="8229600" cy="1140317"/>
          </a:xfrm>
          <a:prstGeom prst="flowChartTerminator">
            <a:avLst/>
          </a:prstGeom>
          <a:solidFill>
            <a:srgbClr val="FCC3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A system where one “makes ready” in order to ensure a successful experience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F83BA763-6ED2-4AB7-A9C7-343DF04629F2}"/>
              </a:ext>
            </a:extLst>
          </p:cNvPr>
          <p:cNvSpPr/>
          <p:nvPr/>
        </p:nvSpPr>
        <p:spPr>
          <a:xfrm>
            <a:off x="228600" y="3311491"/>
            <a:ext cx="2743200" cy="2286000"/>
          </a:xfrm>
          <a:prstGeom prst="flowChartConnector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GOALS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What do you hope to accomplish?</a:t>
            </a:r>
          </a:p>
          <a:p>
            <a:pPr algn="ctr"/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Gain Understanding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F0C75C1-8D3C-435F-BA9B-D5361AE1A196}"/>
              </a:ext>
            </a:extLst>
          </p:cNvPr>
          <p:cNvSpPr/>
          <p:nvPr/>
        </p:nvSpPr>
        <p:spPr>
          <a:xfrm>
            <a:off x="3124200" y="3311491"/>
            <a:ext cx="2781300" cy="2286000"/>
          </a:xfrm>
          <a:prstGeom prst="flowChartConnector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ACTIVITIES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What actions need to be taken?</a:t>
            </a:r>
          </a:p>
          <a:p>
            <a:pPr algn="ctr"/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Research Situation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F7FDC4D-3DF5-45D6-B17C-8BC271B1E5FE}"/>
              </a:ext>
            </a:extLst>
          </p:cNvPr>
          <p:cNvSpPr/>
          <p:nvPr/>
        </p:nvSpPr>
        <p:spPr>
          <a:xfrm>
            <a:off x="6057900" y="3311491"/>
            <a:ext cx="2857500" cy="2286000"/>
          </a:xfrm>
          <a:prstGeom prst="flowChartConnector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TOOLS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What tools need to be created or used?</a:t>
            </a:r>
          </a:p>
          <a:p>
            <a:pPr algn="ctr"/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Create Worksheet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0077A8-2901-4799-B8CA-076C4762AAEC}"/>
              </a:ext>
            </a:extLst>
          </p:cNvPr>
          <p:cNvSpPr txBox="1"/>
          <p:nvPr/>
        </p:nvSpPr>
        <p:spPr>
          <a:xfrm>
            <a:off x="208722" y="57222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PREPARATION involves…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4A1E8B-FAFF-4641-A3F5-27BE16CD5CFB}"/>
              </a:ext>
            </a:extLst>
          </p:cNvPr>
          <p:cNvSpPr txBox="1"/>
          <p:nvPr/>
        </p:nvSpPr>
        <p:spPr>
          <a:xfrm>
            <a:off x="2733261" y="5722202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Commitment       Research      Thought    </a:t>
            </a:r>
          </a:p>
          <a:p>
            <a:pPr algn="ctr"/>
            <a:r>
              <a:rPr lang="en-US" sz="2400" b="1" dirty="0">
                <a:solidFill>
                  <a:srgbClr val="FCC30F"/>
                </a:solidFill>
              </a:rPr>
              <a:t>Creation       Rehearsal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51C17D1-6D80-4A05-9FEB-11C4466C36EC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E586A7-E9F5-43AC-A226-52E43E37A51F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EFC50-210E-4EF1-B6CA-BBAC68696637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F77F4F9-1B2A-4CFE-BF8F-87D6B4EFD2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64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CBAB-5A77-4903-BCF4-D80085F4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Fundamentals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1C78568E-141B-42DB-BA69-0EA46398EC11}"/>
              </a:ext>
            </a:extLst>
          </p:cNvPr>
          <p:cNvSpPr/>
          <p:nvPr/>
        </p:nvSpPr>
        <p:spPr>
          <a:xfrm>
            <a:off x="304800" y="2683565"/>
            <a:ext cx="6324600" cy="1828800"/>
          </a:xfrm>
          <a:prstGeom prst="homePlate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PULL COMMUNICATION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Using your communication approach to collect the needed information to understand the buyer.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Questioning - Listening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34BF85C4-B10B-4007-8BA0-0838195EA610}"/>
              </a:ext>
            </a:extLst>
          </p:cNvPr>
          <p:cNvSpPr/>
          <p:nvPr/>
        </p:nvSpPr>
        <p:spPr>
          <a:xfrm>
            <a:off x="304800" y="4648200"/>
            <a:ext cx="6324600" cy="1828800"/>
          </a:xfrm>
          <a:prstGeom prst="homePlate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PUSH COMMUNICATION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Using your communication approach to persuasively relay ideas and solutions to the buyer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Speaking - Presenting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E238E-AE25-4143-84A7-23DA57411651}"/>
              </a:ext>
            </a:extLst>
          </p:cNvPr>
          <p:cNvSpPr txBox="1"/>
          <p:nvPr/>
        </p:nvSpPr>
        <p:spPr>
          <a:xfrm>
            <a:off x="304800" y="2055987"/>
            <a:ext cx="7792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Successful SELLING communication is 2-WAY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B65532-660B-4620-BEA9-0C444D118BEC}"/>
              </a:ext>
            </a:extLst>
          </p:cNvPr>
          <p:cNvGrpSpPr/>
          <p:nvPr/>
        </p:nvGrpSpPr>
        <p:grpSpPr>
          <a:xfrm>
            <a:off x="6705600" y="2976614"/>
            <a:ext cx="2209800" cy="3354765"/>
            <a:chOff x="6705600" y="2976614"/>
            <a:chExt cx="2209800" cy="33547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8200E8-6372-4920-8F3A-71AD1F8CB155}"/>
                </a:ext>
              </a:extLst>
            </p:cNvPr>
            <p:cNvSpPr txBox="1"/>
            <p:nvPr/>
          </p:nvSpPr>
          <p:spPr>
            <a:xfrm>
              <a:off x="6705600" y="2976614"/>
              <a:ext cx="2209800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/>
                <a:t>GOAL?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sz="2400" dirty="0"/>
                <a:t>A 2-Way Understanding</a:t>
              </a:r>
            </a:p>
            <a:p>
              <a:pPr algn="ctr"/>
              <a:endParaRPr lang="en-US" dirty="0"/>
            </a:p>
            <a:p>
              <a:pPr algn="ctr"/>
              <a:r>
                <a:rPr lang="en-US" sz="2000" b="1" dirty="0"/>
                <a:t>You understand them</a:t>
              </a:r>
            </a:p>
            <a:p>
              <a:pPr algn="ctr"/>
              <a:endParaRPr lang="en-US" sz="1200" b="1" dirty="0"/>
            </a:p>
            <a:p>
              <a:pPr algn="ctr"/>
              <a:r>
                <a:rPr lang="en-US" sz="2000" b="1" dirty="0"/>
                <a:t>They understand you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5971921-A533-4225-BC1F-93BA76C07AAD}"/>
                </a:ext>
              </a:extLst>
            </p:cNvPr>
            <p:cNvCxnSpPr/>
            <p:nvPr/>
          </p:nvCxnSpPr>
          <p:spPr>
            <a:xfrm>
              <a:off x="6781800" y="3740426"/>
              <a:ext cx="2057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97E39E7-4201-4C75-BFE7-17EC2077016D}"/>
                </a:ext>
              </a:extLst>
            </p:cNvPr>
            <p:cNvCxnSpPr/>
            <p:nvPr/>
          </p:nvCxnSpPr>
          <p:spPr>
            <a:xfrm>
              <a:off x="6781800" y="4648200"/>
              <a:ext cx="2057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AC14422-17F7-4E0A-AEDC-E62FFD7CF545}"/>
                </a:ext>
              </a:extLst>
            </p:cNvPr>
            <p:cNvCxnSpPr>
              <a:cxnSpLocks/>
            </p:cNvCxnSpPr>
            <p:nvPr/>
          </p:nvCxnSpPr>
          <p:spPr>
            <a:xfrm>
              <a:off x="7239000" y="5562600"/>
              <a:ext cx="1143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8F82483-D22B-41CB-8A09-67D2920EBD88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425590-F638-4C79-B249-0E4354594532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2350A6-E2D6-4EBE-B5B8-D73DE5CAC52A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60B9F10-2A81-4E80-A48C-BC558E4A7F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496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FACILITATION Fundamentals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A95DDC-B6F8-4C71-9654-E9A5170E4FDC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sp>
        <p:nvSpPr>
          <p:cNvPr id="4" name="Rectangle: Top Corners Snipped 3">
            <a:extLst>
              <a:ext uri="{FF2B5EF4-FFF2-40B4-BE49-F238E27FC236}">
                <a16:creationId xmlns:a16="http://schemas.microsoft.com/office/drawing/2014/main" id="{DCF64082-F62D-49E6-9C98-704F6EF57BB8}"/>
              </a:ext>
            </a:extLst>
          </p:cNvPr>
          <p:cNvSpPr/>
          <p:nvPr/>
        </p:nvSpPr>
        <p:spPr>
          <a:xfrm>
            <a:off x="228600" y="3733800"/>
            <a:ext cx="2743200" cy="2590800"/>
          </a:xfrm>
          <a:prstGeom prst="snip2SameRect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</a:rPr>
              <a:t>Conversation Facilitation</a:t>
            </a:r>
          </a:p>
          <a:p>
            <a:pPr algn="ctr" eaLnBrk="1" hangingPunct="1"/>
            <a:endParaRPr lang="en-US" sz="1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Create and manage the flow and direction of a conversation.</a:t>
            </a:r>
          </a:p>
          <a:p>
            <a:pPr algn="ctr" eaLnBrk="1" hangingPunct="1"/>
            <a:endParaRPr lang="en-US" sz="8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: Top Corners Snipped 7">
            <a:extLst>
              <a:ext uri="{FF2B5EF4-FFF2-40B4-BE49-F238E27FC236}">
                <a16:creationId xmlns:a16="http://schemas.microsoft.com/office/drawing/2014/main" id="{542DA8F6-8B86-4AA9-ABD3-5781762A2E67}"/>
              </a:ext>
            </a:extLst>
          </p:cNvPr>
          <p:cNvSpPr/>
          <p:nvPr/>
        </p:nvSpPr>
        <p:spPr>
          <a:xfrm>
            <a:off x="3124200" y="3733800"/>
            <a:ext cx="2819400" cy="2590800"/>
          </a:xfrm>
          <a:prstGeom prst="snip2SameRect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</a:rPr>
              <a:t>Presentation Facilitation</a:t>
            </a:r>
          </a:p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Keep an audience engaged and on the same page during a presentation. </a:t>
            </a:r>
          </a:p>
          <a:p>
            <a:pPr algn="ctr" eaLnBrk="1" hangingPunct="1"/>
            <a:endParaRPr lang="en-US" sz="8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: Top Corners Snipped 8">
            <a:extLst>
              <a:ext uri="{FF2B5EF4-FFF2-40B4-BE49-F238E27FC236}">
                <a16:creationId xmlns:a16="http://schemas.microsoft.com/office/drawing/2014/main" id="{AFA0A106-5533-4C95-972B-D8712B768A5C}"/>
              </a:ext>
            </a:extLst>
          </p:cNvPr>
          <p:cNvSpPr/>
          <p:nvPr/>
        </p:nvSpPr>
        <p:spPr>
          <a:xfrm>
            <a:off x="6096000" y="3733800"/>
            <a:ext cx="2812774" cy="2590800"/>
          </a:xfrm>
          <a:prstGeom prst="snip2SameRect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</a:rPr>
              <a:t>Document Facilitation</a:t>
            </a:r>
            <a:endParaRPr lang="en-US" sz="2200" dirty="0">
              <a:solidFill>
                <a:schemeClr val="bg1"/>
              </a:solidFill>
            </a:endParaRPr>
          </a:p>
          <a:p>
            <a:pPr algn="ctr" eaLnBrk="1" hangingPunct="1"/>
            <a:endParaRPr lang="en-US" sz="1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Bring the structure, flow, and priority of your written words  to the forefront.</a:t>
            </a: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2BA6698F-EE7F-4D12-A637-983BA4A4299F}"/>
              </a:ext>
            </a:extLst>
          </p:cNvPr>
          <p:cNvSpPr/>
          <p:nvPr/>
        </p:nvSpPr>
        <p:spPr>
          <a:xfrm>
            <a:off x="1633330" y="2209800"/>
            <a:ext cx="5791200" cy="1295400"/>
          </a:xfrm>
          <a:prstGeom prst="flowChartTerminator">
            <a:avLst/>
          </a:prstGeom>
          <a:solidFill>
            <a:srgbClr val="7C58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Facilitation is managing the space between the core ideas / messages of your communications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273A816F-80F3-4FAE-9BEB-AFB599D8AA52}"/>
              </a:ext>
            </a:extLst>
          </p:cNvPr>
          <p:cNvSpPr/>
          <p:nvPr/>
        </p:nvSpPr>
        <p:spPr>
          <a:xfrm>
            <a:off x="228600" y="2286000"/>
            <a:ext cx="1219200" cy="1143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IDEA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C89700B-E0A9-42CE-8D1B-0F987DC8D366}"/>
              </a:ext>
            </a:extLst>
          </p:cNvPr>
          <p:cNvSpPr/>
          <p:nvPr/>
        </p:nvSpPr>
        <p:spPr>
          <a:xfrm>
            <a:off x="7613373" y="2286000"/>
            <a:ext cx="1219200" cy="1143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IDEA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F1E7AF-B2CC-4C8A-8AB7-911F38029FE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C7F692-4EB4-4800-BD78-39C53C6D394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E8AF604-6275-482C-9E0D-6FAE9DA5A4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70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3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346E-DC0D-485A-A911-FCFA11C9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PERSISTENCE Fundamentals</a:t>
            </a:r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92CBA8AC-1D87-4951-9850-06F8E7461DAB}"/>
              </a:ext>
            </a:extLst>
          </p:cNvPr>
          <p:cNvSpPr/>
          <p:nvPr/>
        </p:nvSpPr>
        <p:spPr>
          <a:xfrm>
            <a:off x="6520070" y="2209800"/>
            <a:ext cx="2438400" cy="3276600"/>
          </a:xfrm>
          <a:prstGeom prst="flowChartOffpageConnector">
            <a:avLst/>
          </a:prstGeom>
          <a:solidFill>
            <a:srgbClr val="FAE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endParaRPr lang="en-US" sz="200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GRIT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STAMINA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TENACITY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ENDURANCE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ASSERTIVENESS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B204D43-D4B0-45A8-8F46-3490889AA93C}"/>
              </a:ext>
            </a:extLst>
          </p:cNvPr>
          <p:cNvSpPr/>
          <p:nvPr/>
        </p:nvSpPr>
        <p:spPr>
          <a:xfrm>
            <a:off x="228600" y="2192604"/>
            <a:ext cx="6019800" cy="1487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42416"/>
                </a:solidFill>
              </a:rPr>
              <a:t>USING YOUR ENERGY AND RESOURCES TO ACHIEVE A GOAL IN SPITE OF DIFFICULTY OR OPPOSITION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9567F4-E1E4-47D5-BBA4-3D8B22954443}"/>
              </a:ext>
            </a:extLst>
          </p:cNvPr>
          <p:cNvGrpSpPr/>
          <p:nvPr/>
        </p:nvGrpSpPr>
        <p:grpSpPr>
          <a:xfrm>
            <a:off x="270013" y="3899137"/>
            <a:ext cx="5978386" cy="1447800"/>
            <a:chOff x="270013" y="3899137"/>
            <a:chExt cx="5978386" cy="1447800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0FA0BED2-00B8-4AA2-8658-41A8CB81CE47}"/>
                </a:ext>
              </a:extLst>
            </p:cNvPr>
            <p:cNvSpPr/>
            <p:nvPr/>
          </p:nvSpPr>
          <p:spPr>
            <a:xfrm>
              <a:off x="270013" y="3899137"/>
              <a:ext cx="2971800" cy="1447800"/>
            </a:xfrm>
            <a:prstGeom prst="homePlate">
              <a:avLst/>
            </a:prstGeom>
            <a:solidFill>
              <a:srgbClr val="FAE1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</a:rPr>
                <a:t>SMART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sz="3200" dirty="0">
                  <a:solidFill>
                    <a:schemeClr val="bg1"/>
                  </a:solidFill>
                </a:rPr>
                <a:t>Persistence</a:t>
              </a:r>
            </a:p>
          </p:txBody>
        </p:sp>
        <p:sp>
          <p:nvSpPr>
            <p:cNvPr id="9" name="Flowchart: Terminator 8">
              <a:extLst>
                <a:ext uri="{FF2B5EF4-FFF2-40B4-BE49-F238E27FC236}">
                  <a16:creationId xmlns:a16="http://schemas.microsoft.com/office/drawing/2014/main" id="{A2D2E001-C304-4D1A-92A3-F17C72B7638E}"/>
                </a:ext>
              </a:extLst>
            </p:cNvPr>
            <p:cNvSpPr/>
            <p:nvPr/>
          </p:nvSpPr>
          <p:spPr>
            <a:xfrm>
              <a:off x="3389138" y="3899137"/>
              <a:ext cx="2859261" cy="1447800"/>
            </a:xfrm>
            <a:prstGeom prst="flowChartTerminator">
              <a:avLst/>
            </a:prstGeom>
            <a:solidFill>
              <a:srgbClr val="FAE1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Persistence that is based on </a:t>
              </a:r>
              <a:r>
                <a:rPr lang="en-US" sz="2400" b="1" dirty="0">
                  <a:solidFill>
                    <a:schemeClr val="bg1"/>
                  </a:solidFill>
                </a:rPr>
                <a:t>UNDERSTANDING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2FE8B2A-99E9-473D-A2AF-9DE12476C21D}"/>
              </a:ext>
            </a:extLst>
          </p:cNvPr>
          <p:cNvSpPr txBox="1"/>
          <p:nvPr/>
        </p:nvSpPr>
        <p:spPr>
          <a:xfrm>
            <a:off x="228600" y="5542157"/>
            <a:ext cx="8729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Top Salespeople </a:t>
            </a:r>
            <a:r>
              <a:rPr lang="en-US" sz="2200" b="1" dirty="0">
                <a:solidFill>
                  <a:srgbClr val="FCC30F"/>
                </a:solidFill>
              </a:rPr>
              <a:t>DEVELOP</a:t>
            </a:r>
            <a:r>
              <a:rPr lang="en-US" sz="2200" dirty="0"/>
              <a:t> their persistence every day. Like any muscle, if you don’t exercise it with good technique, it dwindles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8ADDAD-39FB-4968-A937-4C5E496F15A2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AE39B8-3C95-4111-8631-613333086584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4BAE54E-5616-4DEC-B896-7F444831EEA7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CEE4269-897D-489E-BD99-4F1E4C6CD7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840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B03C-0492-447A-B0AA-F96D35D4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53228"/>
            <a:ext cx="7275773" cy="1080938"/>
          </a:xfrm>
        </p:spPr>
        <p:txBody>
          <a:bodyPr/>
          <a:lstStyle/>
          <a:p>
            <a:r>
              <a:rPr lang="en-US" dirty="0"/>
              <a:t>Skills need an ETHICAL Foundation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787A02-AEBC-49BB-ABDF-7559D534DBDA}"/>
              </a:ext>
            </a:extLst>
          </p:cNvPr>
          <p:cNvSpPr/>
          <p:nvPr/>
        </p:nvSpPr>
        <p:spPr>
          <a:xfrm>
            <a:off x="152400" y="3429000"/>
            <a:ext cx="8764761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CC30F"/>
                </a:solidFill>
              </a:rPr>
              <a:t>Ethical Foundation</a:t>
            </a:r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B1291608-DCDA-491A-84E2-90C91C8DC294}"/>
              </a:ext>
            </a:extLst>
          </p:cNvPr>
          <p:cNvSpPr/>
          <p:nvPr/>
        </p:nvSpPr>
        <p:spPr>
          <a:xfrm>
            <a:off x="381000" y="4150218"/>
            <a:ext cx="2135361" cy="2232542"/>
          </a:xfrm>
          <a:prstGeom prst="can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HONESTY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To be free of deceit; truthfulness; honor and fairness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87EC7EC4-5271-41A6-B95F-579F8942FF77}"/>
              </a:ext>
            </a:extLst>
          </p:cNvPr>
          <p:cNvSpPr/>
          <p:nvPr/>
        </p:nvSpPr>
        <p:spPr>
          <a:xfrm>
            <a:off x="6629399" y="4150218"/>
            <a:ext cx="2135361" cy="2232542"/>
          </a:xfrm>
          <a:prstGeom prst="can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RESPECT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To show regard for the inherent worth of individuals; free from bias</a:t>
            </a:r>
          </a:p>
        </p:txBody>
      </p:sp>
      <p:sp>
        <p:nvSpPr>
          <p:cNvPr id="13" name="Rectangle: Top Corners Snipped 12">
            <a:extLst>
              <a:ext uri="{FF2B5EF4-FFF2-40B4-BE49-F238E27FC236}">
                <a16:creationId xmlns:a16="http://schemas.microsoft.com/office/drawing/2014/main" id="{85F145DE-0109-46E2-9351-9F4FC2BB837C}"/>
              </a:ext>
            </a:extLst>
          </p:cNvPr>
          <p:cNvSpPr/>
          <p:nvPr/>
        </p:nvSpPr>
        <p:spPr>
          <a:xfrm>
            <a:off x="152400" y="2098183"/>
            <a:ext cx="2135361" cy="12192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42416"/>
                </a:solidFill>
              </a:rPr>
              <a:t>Preparation</a:t>
            </a:r>
          </a:p>
          <a:p>
            <a:pPr algn="ctr"/>
            <a:endParaRPr lang="en-US" sz="800" b="1" dirty="0">
              <a:solidFill>
                <a:srgbClr val="442416"/>
              </a:solidFill>
            </a:endParaRPr>
          </a:p>
          <a:p>
            <a:pPr algn="ctr"/>
            <a:r>
              <a:rPr lang="en-US" sz="1600" dirty="0">
                <a:solidFill>
                  <a:srgbClr val="442416"/>
                </a:solidFill>
              </a:rPr>
              <a:t>“Win before you begin”</a:t>
            </a:r>
          </a:p>
        </p:txBody>
      </p:sp>
      <p:sp>
        <p:nvSpPr>
          <p:cNvPr id="17" name="Rectangle: Top Corners Snipped 16">
            <a:extLst>
              <a:ext uri="{FF2B5EF4-FFF2-40B4-BE49-F238E27FC236}">
                <a16:creationId xmlns:a16="http://schemas.microsoft.com/office/drawing/2014/main" id="{818F5F81-09C8-4A8D-8AB8-E28960E15878}"/>
              </a:ext>
            </a:extLst>
          </p:cNvPr>
          <p:cNvSpPr/>
          <p:nvPr/>
        </p:nvSpPr>
        <p:spPr>
          <a:xfrm>
            <a:off x="2362200" y="2098183"/>
            <a:ext cx="2135361" cy="12192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42416"/>
                </a:solidFill>
              </a:rPr>
              <a:t>Communication</a:t>
            </a:r>
          </a:p>
          <a:p>
            <a:pPr algn="ctr"/>
            <a:endParaRPr lang="en-US" sz="800" dirty="0">
              <a:solidFill>
                <a:srgbClr val="442416"/>
              </a:solidFill>
            </a:endParaRPr>
          </a:p>
          <a:p>
            <a:pPr algn="ctr"/>
            <a:r>
              <a:rPr lang="en-US" sz="1600" dirty="0">
                <a:solidFill>
                  <a:srgbClr val="442416"/>
                </a:solidFill>
              </a:rPr>
              <a:t>“Understand and be understood”</a:t>
            </a:r>
          </a:p>
        </p:txBody>
      </p:sp>
      <p:sp>
        <p:nvSpPr>
          <p:cNvPr id="18" name="Rectangle: Top Corners Snipped 17">
            <a:extLst>
              <a:ext uri="{FF2B5EF4-FFF2-40B4-BE49-F238E27FC236}">
                <a16:creationId xmlns:a16="http://schemas.microsoft.com/office/drawing/2014/main" id="{C348D458-EFA8-4EA0-BFFB-DE1CB9D12D74}"/>
              </a:ext>
            </a:extLst>
          </p:cNvPr>
          <p:cNvSpPr/>
          <p:nvPr/>
        </p:nvSpPr>
        <p:spPr>
          <a:xfrm>
            <a:off x="4572000" y="2098183"/>
            <a:ext cx="2135361" cy="12192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42416"/>
                </a:solidFill>
              </a:rPr>
              <a:t>Facilitation</a:t>
            </a:r>
          </a:p>
          <a:p>
            <a:pPr algn="ctr"/>
            <a:endParaRPr lang="en-US" sz="800" b="1" dirty="0">
              <a:solidFill>
                <a:srgbClr val="442416"/>
              </a:solidFill>
            </a:endParaRPr>
          </a:p>
          <a:p>
            <a:pPr algn="ctr"/>
            <a:r>
              <a:rPr lang="en-US" sz="1600" dirty="0">
                <a:solidFill>
                  <a:srgbClr val="442416"/>
                </a:solidFill>
              </a:rPr>
              <a:t>“Keep everyone on the same page”</a:t>
            </a:r>
          </a:p>
        </p:txBody>
      </p:sp>
      <p:sp>
        <p:nvSpPr>
          <p:cNvPr id="19" name="Rectangle: Top Corners Snipped 18">
            <a:extLst>
              <a:ext uri="{FF2B5EF4-FFF2-40B4-BE49-F238E27FC236}">
                <a16:creationId xmlns:a16="http://schemas.microsoft.com/office/drawing/2014/main" id="{714649B3-8B1F-4790-A7B0-6FBFAF4E9A60}"/>
              </a:ext>
            </a:extLst>
          </p:cNvPr>
          <p:cNvSpPr/>
          <p:nvPr/>
        </p:nvSpPr>
        <p:spPr>
          <a:xfrm>
            <a:off x="6781800" y="2098183"/>
            <a:ext cx="2135361" cy="12192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42416"/>
                </a:solidFill>
              </a:rPr>
              <a:t>Persistence</a:t>
            </a:r>
          </a:p>
          <a:p>
            <a:pPr algn="ctr"/>
            <a:endParaRPr lang="en-US" sz="800" b="1" dirty="0">
              <a:solidFill>
                <a:srgbClr val="442416"/>
              </a:solidFill>
            </a:endParaRPr>
          </a:p>
          <a:p>
            <a:pPr algn="ctr"/>
            <a:r>
              <a:rPr lang="en-US" sz="1600" dirty="0">
                <a:solidFill>
                  <a:srgbClr val="442416"/>
                </a:solidFill>
              </a:rPr>
              <a:t>“Smartly push forward”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E382CF-9784-48D5-B49B-67763E178969}"/>
              </a:ext>
            </a:extLst>
          </p:cNvPr>
          <p:cNvSpPr txBox="1"/>
          <p:nvPr/>
        </p:nvSpPr>
        <p:spPr>
          <a:xfrm>
            <a:off x="2743200" y="4320656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Long-term success requires an ethical approach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A0EAFC-8AB0-4376-BCED-90512EA0544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950764-2E42-466B-84E0-060BB1D60C1F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70DBF8F-9AA3-436D-B65D-7CFB73B0D795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49D7EE7-2E5D-41AF-AAA0-98D1588D4A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940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1" grpId="0"/>
    </p:bldLst>
  </p:timing>
</p:sld>
</file>

<file path=ppt/theme/theme1.xml><?xml version="1.0" encoding="utf-8"?>
<a:theme xmlns:a="http://schemas.openxmlformats.org/drawingml/2006/main" name="Berlin">
  <a:themeElements>
    <a:clrScheme name="Bronco Colors">
      <a:dk1>
        <a:sysClr val="windowText" lastClr="000000"/>
      </a:dk1>
      <a:lt1>
        <a:sysClr val="window" lastClr="FFFFFF"/>
      </a:lt1>
      <a:dk2>
        <a:srgbClr val="442416"/>
      </a:dk2>
      <a:lt2>
        <a:srgbClr val="EDE1AA"/>
      </a:lt2>
      <a:accent1>
        <a:srgbClr val="FCC31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11549</TotalTime>
  <Words>409</Words>
  <Application>Microsoft Office PowerPoint</Application>
  <PresentationFormat>On-screen Show (4:3)</PresentationFormat>
  <Paragraphs>96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The Selling Fundamentals Series Selling Skills 101</vt:lpstr>
      <vt:lpstr>Big Picture Selling Skills</vt:lpstr>
      <vt:lpstr>PREPARATION Fundamentals</vt:lpstr>
      <vt:lpstr>COMMUNICATION Fundamentals</vt:lpstr>
      <vt:lpstr>FACILITATION Fundamentals</vt:lpstr>
      <vt:lpstr>PERSISTENCE Fundamentals</vt:lpstr>
      <vt:lpstr>Skills need an ETHICAL Foundation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Questioning &amp; Listening</dc:title>
  <dc:creator>HCOB-TEST</dc:creator>
  <cp:lastModifiedBy>Jim Eckert</cp:lastModifiedBy>
  <cp:revision>180</cp:revision>
  <dcterms:created xsi:type="dcterms:W3CDTF">2008-06-26T03:12:39Z</dcterms:created>
  <dcterms:modified xsi:type="dcterms:W3CDTF">2019-10-22T15:45:01Z</dcterms:modified>
</cp:coreProperties>
</file>