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0"/>
  </p:notesMasterIdLst>
  <p:handoutMasterIdLst>
    <p:handoutMasterId r:id="rId11"/>
  </p:handoutMasterIdLst>
  <p:sldIdLst>
    <p:sldId id="383" r:id="rId2"/>
    <p:sldId id="384" r:id="rId3"/>
    <p:sldId id="386" r:id="rId4"/>
    <p:sldId id="448" r:id="rId5"/>
    <p:sldId id="388" r:id="rId6"/>
    <p:sldId id="389" r:id="rId7"/>
    <p:sldId id="449" r:id="rId8"/>
    <p:sldId id="4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C30F"/>
    <a:srgbClr val="442416"/>
    <a:srgbClr val="7C5826"/>
    <a:srgbClr val="EDE1AA"/>
    <a:srgbClr val="D87C2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64" d="100"/>
          <a:sy n="64" d="100"/>
        </p:scale>
        <p:origin x="1324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692" y="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-1" y="0"/>
            <a:ext cx="6856413" cy="9144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algn="ctr"/>
            <a:r>
              <a:rPr lang="en-US" sz="2000" b="1" dirty="0"/>
              <a:t>Selling Fundamentals</a:t>
            </a:r>
          </a:p>
          <a:p>
            <a:pPr algn="ctr"/>
            <a:r>
              <a:rPr lang="en-US" sz="2800" b="1" dirty="0"/>
              <a:t>Connecting Solutions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4876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© 2018 The Sales Faculty @ Western Michigan University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49"/>
            <a:ext cx="914479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983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76F207-4297-4FE8-A22D-99381D8BA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9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99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24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54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43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34BFFB-C25F-4CB1-AF00-C990A6EA472D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49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91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913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6F207-4297-4FE8-A22D-99381D8BAD9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13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E33E1DE6-1004-4B9C-8FA2-3A5682E82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8940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667088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795738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0650219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819700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662814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810005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8389B-A79F-4408-B881-0523A81EAB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5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B4D3B38-D7B2-4E8C-A39A-8904926518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98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F03E-29E5-4862-9812-6379E290B8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41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68554ADE-57CD-4E25-8474-E504005CE8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389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8D36D-DF92-4501-8908-7B9CCE3DD6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49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314C-CEA4-4217-8CFE-2F02971380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772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5012-892E-471C-8EE3-F79177E7FB1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77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FA48-0E39-414A-B9DE-88DCEE21DE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11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87D18-7954-480F-B19F-6CC1C202A2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308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0B12-F70D-481E-A1F3-F9BBF6D4E4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43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 James A. Eckert, Ph.D.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33BD0-0866-4512-90B4-02674C4DBD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0236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E8A8B929-BDBD-4CD7-8184-87EC14DB2C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2733709"/>
            <a:ext cx="6274710" cy="1373070"/>
          </a:xfrm>
        </p:spPr>
        <p:txBody>
          <a:bodyPr/>
          <a:lstStyle/>
          <a:p>
            <a:pPr>
              <a:lnSpc>
                <a:spcPts val="7000"/>
              </a:lnSpc>
            </a:pPr>
            <a:r>
              <a:rPr lang="en-US" sz="3200" dirty="0">
                <a:solidFill>
                  <a:prstClr val="white"/>
                </a:solidFill>
              </a:rPr>
              <a:t>The Selling Fundamentals Series</a:t>
            </a:r>
            <a:br>
              <a:rPr lang="en-US" sz="3200" dirty="0">
                <a:solidFill>
                  <a:prstClr val="white"/>
                </a:solidFill>
              </a:rPr>
            </a:br>
            <a:r>
              <a:rPr lang="en-US" dirty="0"/>
              <a:t>Connecting Solutions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79B4217-70C0-40E9-AE7C-2292558347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4343400"/>
            <a:ext cx="5715000" cy="2209800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The Sales Faculty</a:t>
            </a:r>
          </a:p>
          <a:p>
            <a:pPr lvl="0"/>
            <a:r>
              <a:rPr lang="en-US" dirty="0">
                <a:solidFill>
                  <a:prstClr val="white"/>
                </a:solidFill>
              </a:rPr>
              <a:t>Western Michigan University</a:t>
            </a:r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4D4C03-AE34-415F-9033-D3B3678F227D}"/>
              </a:ext>
            </a:extLst>
          </p:cNvPr>
          <p:cNvSpPr txBox="1"/>
          <p:nvPr/>
        </p:nvSpPr>
        <p:spPr>
          <a:xfrm>
            <a:off x="7086600" y="2943190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2416"/>
                </a:solidFill>
              </a:rPr>
              <a:t>Module #6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889170-C716-4A2D-8F74-6859E11F15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61" y="249687"/>
            <a:ext cx="3057939" cy="101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36489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Presenting Big Picture</a:t>
            </a:r>
            <a:br>
              <a:rPr lang="en-US" dirty="0"/>
            </a:br>
            <a:r>
              <a:rPr lang="en-US" sz="2400" dirty="0"/>
              <a:t>It is all about CONNECTING</a:t>
            </a:r>
          </a:p>
        </p:txBody>
      </p:sp>
      <p:grpSp>
        <p:nvGrpSpPr>
          <p:cNvPr id="38915" name="Group 13"/>
          <p:cNvGrpSpPr>
            <a:grpSpLocks/>
          </p:cNvGrpSpPr>
          <p:nvPr/>
        </p:nvGrpSpPr>
        <p:grpSpPr bwMode="auto">
          <a:xfrm>
            <a:off x="367915" y="2168339"/>
            <a:ext cx="8305800" cy="1295400"/>
            <a:chOff x="240" y="1152"/>
            <a:chExt cx="5232" cy="816"/>
          </a:xfrm>
          <a:solidFill>
            <a:srgbClr val="7C5826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240" y="1152"/>
              <a:ext cx="5232" cy="8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38921" name="Text Box 4"/>
            <p:cNvSpPr txBox="1">
              <a:spLocks noChangeArrowheads="1"/>
            </p:cNvSpPr>
            <p:nvPr/>
          </p:nvSpPr>
          <p:spPr bwMode="auto">
            <a:xfrm>
              <a:off x="384" y="1248"/>
              <a:ext cx="4896" cy="60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sz="2800" b="1" dirty="0"/>
                <a:t>Connect SPECIFIC SOLUTIONS that match the customer’s challenges / needs</a:t>
              </a:r>
            </a:p>
          </p:txBody>
        </p:sp>
      </p:grp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380809" y="3629381"/>
            <a:ext cx="2819592" cy="1323439"/>
          </a:xfrm>
          <a:prstGeom prst="rect">
            <a:avLst/>
          </a:prstGeom>
          <a:solidFill>
            <a:srgbClr val="FCC30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Understanding of your buyer’s CHALLENGES. </a:t>
            </a:r>
          </a:p>
          <a:p>
            <a:pPr algn="ctr" eaLnBrk="1" hangingPunct="1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(Your Notes)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841229" y="3616139"/>
            <a:ext cx="2785246" cy="1323439"/>
          </a:xfrm>
          <a:prstGeom prst="rect">
            <a:avLst/>
          </a:prstGeom>
          <a:solidFill>
            <a:srgbClr val="FCC30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Understanding of your company’s CAPABILITIES.</a:t>
            </a:r>
          </a:p>
          <a:p>
            <a:pPr algn="ctr" eaLnBrk="1" hangingPunct="1"/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(The Brochure)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517525" y="5334000"/>
            <a:ext cx="1828991" cy="954107"/>
          </a:xfrm>
          <a:prstGeom prst="rect">
            <a:avLst/>
          </a:prstGeom>
          <a:solidFill>
            <a:srgbClr val="FCC30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chemeClr val="bg1"/>
                </a:solidFill>
              </a:rPr>
              <a:t>This means…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277B49-7EAA-4386-AF16-06B90C7DCFD4}"/>
              </a:ext>
            </a:extLst>
          </p:cNvPr>
          <p:cNvGrpSpPr/>
          <p:nvPr/>
        </p:nvGrpSpPr>
        <p:grpSpPr>
          <a:xfrm>
            <a:off x="3301615" y="3655494"/>
            <a:ext cx="2438399" cy="1068906"/>
            <a:chOff x="3301615" y="3655494"/>
            <a:chExt cx="2438399" cy="1068906"/>
          </a:xfrm>
        </p:grpSpPr>
        <p:sp>
          <p:nvSpPr>
            <p:cNvPr id="38918" name="Line 11"/>
            <p:cNvSpPr>
              <a:spLocks noChangeShapeType="1"/>
            </p:cNvSpPr>
            <p:nvPr/>
          </p:nvSpPr>
          <p:spPr bwMode="auto">
            <a:xfrm>
              <a:off x="3301615" y="4724400"/>
              <a:ext cx="2438399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3306392" y="3655494"/>
              <a:ext cx="235264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/>
                <a:t>CONNECT </a:t>
              </a:r>
            </a:p>
            <a:p>
              <a:pPr algn="ctr"/>
              <a:r>
                <a:rPr lang="en-US" sz="2800" dirty="0"/>
                <a:t>to offer value</a:t>
              </a:r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1F2C3A2-BD8B-43E7-9843-195FCF6BBCBD}"/>
              </a:ext>
            </a:extLst>
          </p:cNvPr>
          <p:cNvSpPr/>
          <p:nvPr/>
        </p:nvSpPr>
        <p:spPr>
          <a:xfrm>
            <a:off x="5595086" y="5308822"/>
            <a:ext cx="3030099" cy="954105"/>
          </a:xfrm>
          <a:prstGeom prst="roundRect">
            <a:avLst/>
          </a:prstGeom>
          <a:solidFill>
            <a:srgbClr val="7C58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Always Customized</a:t>
            </a:r>
          </a:p>
          <a:p>
            <a:pPr algn="ctr"/>
            <a:r>
              <a:rPr lang="en-US" dirty="0"/>
              <a:t>(not canned!)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F8CF2EA-400A-431F-9F24-190FEDE317FC}"/>
              </a:ext>
            </a:extLst>
          </p:cNvPr>
          <p:cNvSpPr/>
          <p:nvPr/>
        </p:nvSpPr>
        <p:spPr>
          <a:xfrm>
            <a:off x="2561005" y="5322064"/>
            <a:ext cx="2819592" cy="954105"/>
          </a:xfrm>
          <a:prstGeom prst="roundRect">
            <a:avLst/>
          </a:prstGeom>
          <a:solidFill>
            <a:srgbClr val="7C58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Always Solutions</a:t>
            </a:r>
          </a:p>
          <a:p>
            <a:pPr algn="ctr"/>
            <a:r>
              <a:rPr lang="en-US" dirty="0"/>
              <a:t>(not just options)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1E0921E-DCD5-4A92-9F47-C09DD73A7916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E3783BF-4608-48E1-B274-991DF35051F7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875C50F-F118-48CC-9BC8-4A7C36746E8F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9DEFC81-DBCC-4A56-A150-8906B5FA9A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173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3" grpId="0" animBg="1"/>
      <p:bldP spid="47114" grpId="0" animBg="1"/>
      <p:bldP spid="47116" grpId="0" animBg="1"/>
      <p:bldP spid="4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Fundamental #1: Be Structured</a:t>
            </a:r>
            <a:br>
              <a:rPr lang="en-US" dirty="0"/>
            </a:br>
            <a:r>
              <a:rPr lang="en-US" dirty="0"/>
              <a:t>The VPC+ Presenting Process</a:t>
            </a:r>
          </a:p>
        </p:txBody>
      </p:sp>
      <p:grpSp>
        <p:nvGrpSpPr>
          <p:cNvPr id="40966" name="Group 18"/>
          <p:cNvGrpSpPr>
            <a:grpSpLocks/>
          </p:cNvGrpSpPr>
          <p:nvPr/>
        </p:nvGrpSpPr>
        <p:grpSpPr bwMode="auto">
          <a:xfrm>
            <a:off x="2133600" y="3041921"/>
            <a:ext cx="6377138" cy="729361"/>
            <a:chOff x="384" y="1104"/>
            <a:chExt cx="4896" cy="576"/>
          </a:xfrm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0975" name="Rectangle 17"/>
            <p:cNvSpPr>
              <a:spLocks noChangeArrowheads="1"/>
            </p:cNvSpPr>
            <p:nvPr/>
          </p:nvSpPr>
          <p:spPr bwMode="auto">
            <a:xfrm>
              <a:off x="384" y="1104"/>
              <a:ext cx="4896" cy="57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0976" name="Text Box 5"/>
            <p:cNvSpPr txBox="1">
              <a:spLocks noChangeArrowheads="1"/>
            </p:cNvSpPr>
            <p:nvPr/>
          </p:nvSpPr>
          <p:spPr bwMode="auto">
            <a:xfrm>
              <a:off x="499" y="1192"/>
              <a:ext cx="1210" cy="327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800" b="1" dirty="0"/>
                <a:t>VERIFY</a:t>
              </a:r>
            </a:p>
          </p:txBody>
        </p:sp>
        <p:sp>
          <p:nvSpPr>
            <p:cNvPr id="40977" name="Text Box 14"/>
            <p:cNvSpPr txBox="1">
              <a:spLocks noChangeArrowheads="1"/>
            </p:cNvSpPr>
            <p:nvPr/>
          </p:nvSpPr>
          <p:spPr bwMode="auto">
            <a:xfrm>
              <a:off x="1850" y="1142"/>
              <a:ext cx="2986" cy="510"/>
            </a:xfrm>
            <a:prstGeom prst="rect">
              <a:avLst/>
            </a:prstGeom>
            <a:no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Verify that the issue is still relevant for the buyer</a:t>
              </a:r>
            </a:p>
          </p:txBody>
        </p:sp>
      </p:grpSp>
      <p:grpSp>
        <p:nvGrpSpPr>
          <p:cNvPr id="40967" name="Group 20"/>
          <p:cNvGrpSpPr>
            <a:grpSpLocks/>
          </p:cNvGrpSpPr>
          <p:nvPr/>
        </p:nvGrpSpPr>
        <p:grpSpPr bwMode="auto">
          <a:xfrm>
            <a:off x="2126565" y="3958313"/>
            <a:ext cx="6377138" cy="685800"/>
            <a:chOff x="384" y="1872"/>
            <a:chExt cx="4896" cy="624"/>
          </a:xfrm>
          <a:solidFill>
            <a:srgbClr val="D87C21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0972" name="Rectangle 19"/>
            <p:cNvSpPr>
              <a:spLocks noChangeArrowheads="1"/>
            </p:cNvSpPr>
            <p:nvPr/>
          </p:nvSpPr>
          <p:spPr bwMode="auto">
            <a:xfrm>
              <a:off x="384" y="1872"/>
              <a:ext cx="4896" cy="62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0973" name="Text Box 7"/>
            <p:cNvSpPr txBox="1">
              <a:spLocks noChangeArrowheads="1"/>
            </p:cNvSpPr>
            <p:nvPr/>
          </p:nvSpPr>
          <p:spPr bwMode="auto">
            <a:xfrm>
              <a:off x="480" y="1968"/>
              <a:ext cx="1421" cy="327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800" b="1"/>
                <a:t>PRESENT    </a:t>
              </a:r>
            </a:p>
          </p:txBody>
        </p:sp>
        <p:sp>
          <p:nvSpPr>
            <p:cNvPr id="40974" name="Text Box 15"/>
            <p:cNvSpPr txBox="1">
              <a:spLocks noChangeArrowheads="1"/>
            </p:cNvSpPr>
            <p:nvPr/>
          </p:nvSpPr>
          <p:spPr bwMode="auto">
            <a:xfrm>
              <a:off x="1997" y="1896"/>
              <a:ext cx="2986" cy="471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Strongly make your case in an engaging and customer friendly way</a:t>
              </a:r>
            </a:p>
          </p:txBody>
        </p:sp>
      </p:grpSp>
      <p:grpSp>
        <p:nvGrpSpPr>
          <p:cNvPr id="40968" name="Group 23"/>
          <p:cNvGrpSpPr>
            <a:grpSpLocks/>
          </p:cNvGrpSpPr>
          <p:nvPr/>
        </p:nvGrpSpPr>
        <p:grpSpPr bwMode="auto">
          <a:xfrm>
            <a:off x="2133600" y="4815560"/>
            <a:ext cx="6377138" cy="712788"/>
            <a:chOff x="384" y="2614"/>
            <a:chExt cx="4944" cy="528"/>
          </a:xfrm>
          <a:solidFill>
            <a:srgbClr val="7C5826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0969" name="Rectangle 21"/>
            <p:cNvSpPr>
              <a:spLocks noChangeArrowheads="1"/>
            </p:cNvSpPr>
            <p:nvPr/>
          </p:nvSpPr>
          <p:spPr bwMode="auto">
            <a:xfrm>
              <a:off x="384" y="2614"/>
              <a:ext cx="4944" cy="52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40970" name="Text Box 8"/>
            <p:cNvSpPr txBox="1">
              <a:spLocks noChangeArrowheads="1"/>
            </p:cNvSpPr>
            <p:nvPr/>
          </p:nvSpPr>
          <p:spPr bwMode="auto">
            <a:xfrm>
              <a:off x="480" y="2688"/>
              <a:ext cx="1162" cy="327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800" b="1"/>
                <a:t>CONFIRM</a:t>
              </a:r>
            </a:p>
          </p:txBody>
        </p:sp>
        <p:sp>
          <p:nvSpPr>
            <p:cNvPr id="40971" name="Text Box 16"/>
            <p:cNvSpPr txBox="1">
              <a:spLocks noChangeArrowheads="1"/>
            </p:cNvSpPr>
            <p:nvPr/>
          </p:nvSpPr>
          <p:spPr bwMode="auto">
            <a:xfrm>
              <a:off x="2013" y="2630"/>
              <a:ext cx="3072" cy="479"/>
            </a:xfrm>
            <a:prstGeom prst="rect">
              <a:avLst/>
            </a:pr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dirty="0"/>
                <a:t>Directly ask if the client see your solution as a fix to challenge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04800" y="2086224"/>
            <a:ext cx="8307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FRAME</a:t>
            </a:r>
            <a:r>
              <a:rPr lang="en-US" sz="2000" b="1" dirty="0"/>
              <a:t>:</a:t>
            </a:r>
            <a:r>
              <a:rPr lang="en-US" sz="2000" dirty="0"/>
              <a:t> Focus on the big picture value you will deliver &amp; introduce the process of the presentation – a single THEME works well her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40297" y="3090039"/>
            <a:ext cx="1213352" cy="2357837"/>
            <a:chOff x="733506" y="2882402"/>
            <a:chExt cx="1213352" cy="2357837"/>
          </a:xfrm>
        </p:grpSpPr>
        <p:sp>
          <p:nvSpPr>
            <p:cNvPr id="40965" name="Line 10"/>
            <p:cNvSpPr>
              <a:spLocks noChangeShapeType="1"/>
            </p:cNvSpPr>
            <p:nvPr/>
          </p:nvSpPr>
          <p:spPr bwMode="auto">
            <a:xfrm>
              <a:off x="1828800" y="2882402"/>
              <a:ext cx="8294" cy="235783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33506" y="3371671"/>
              <a:ext cx="121335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u="sng" dirty="0">
                  <a:solidFill>
                    <a:schemeClr val="tx2">
                      <a:lumMod val="75000"/>
                    </a:schemeClr>
                  </a:solidFill>
                </a:rPr>
                <a:t>VPC</a:t>
              </a:r>
            </a:p>
            <a:p>
              <a:r>
                <a:rPr lang="en-US" dirty="0"/>
                <a:t>Repeat for each major issue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43301" y="5755154"/>
            <a:ext cx="8307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RECAP</a:t>
            </a:r>
            <a:r>
              <a:rPr lang="en-US" sz="2000" b="1" dirty="0"/>
              <a:t>:</a:t>
            </a:r>
            <a:r>
              <a:rPr lang="en-US" sz="2000" dirty="0"/>
              <a:t> Recap the issues above &amp; then refocus back onto the big picture value you will deliver &amp; introduce your “suggested next step”.</a:t>
            </a:r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3B182B72-93B3-4354-9F52-509A41A1CB29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9CFF1AF-9E12-4E93-BBA4-CAF28959BAF0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FD69D81-F6C5-42D3-9F63-AAB2C643DCD6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4E15EFFB-4769-4908-A5CC-28864AF6E1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05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VPC+ Model: A Difference Maker</a:t>
            </a:r>
            <a:br>
              <a:rPr lang="en-US" sz="2400" dirty="0"/>
            </a:br>
            <a:r>
              <a:rPr lang="en-US" dirty="0"/>
              <a:t>Start with the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891" y="2313376"/>
            <a:ext cx="8154516" cy="124452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>
                <a:solidFill>
                  <a:srgbClr val="FCC30F"/>
                </a:solidFill>
              </a:rPr>
              <a:t>FRAME</a:t>
            </a:r>
            <a:r>
              <a:rPr lang="en-US" dirty="0"/>
              <a:t> is critical to set the big picture before getting into the specific issues.  It has two components…..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31639" y="3308773"/>
            <a:ext cx="3961755" cy="1692771"/>
          </a:xfrm>
          <a:prstGeom prst="rect">
            <a:avLst/>
          </a:prstGeom>
          <a:solidFill>
            <a:srgbClr val="FCC30F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Solution + Value</a:t>
            </a:r>
          </a:p>
          <a:p>
            <a:pPr algn="ctr" eaLnBrk="1" hangingPunct="1"/>
            <a:r>
              <a:rPr lang="en-US" sz="2000" dirty="0">
                <a:solidFill>
                  <a:schemeClr val="bg1"/>
                </a:solidFill>
              </a:rPr>
              <a:t>Begin by offering the specific solution you are suggesting and review the BIG PICTURE value that the solution brings. 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727532" y="3309590"/>
            <a:ext cx="3961755" cy="169277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</a:rPr>
              <a:t>Process Preview</a:t>
            </a:r>
          </a:p>
          <a:p>
            <a:pPr algn="ctr" eaLnBrk="1" hangingPunct="1"/>
            <a:r>
              <a:rPr lang="en-US" sz="2000" dirty="0">
                <a:solidFill>
                  <a:schemeClr val="bg1"/>
                </a:solidFill>
              </a:rPr>
              <a:t>Preview the process you will use during the presentation so that the buyer is on the same page as you from the beginning.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D9D3F5C-5AE3-400C-BD26-2385760BA38F}"/>
              </a:ext>
            </a:extLst>
          </p:cNvPr>
          <p:cNvGrpSpPr/>
          <p:nvPr/>
        </p:nvGrpSpPr>
        <p:grpSpPr>
          <a:xfrm>
            <a:off x="534771" y="5281642"/>
            <a:ext cx="8154516" cy="963746"/>
            <a:chOff x="534771" y="5281642"/>
            <a:chExt cx="8154516" cy="963746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34771" y="5281642"/>
              <a:ext cx="8154516" cy="963746"/>
            </a:xfrm>
            <a:prstGeom prst="rect">
              <a:avLst/>
            </a:prstGeom>
            <a:solidFill>
              <a:srgbClr val="7C5826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832070" y="5314772"/>
              <a:ext cx="7559916" cy="769441"/>
            </a:xfrm>
            <a:prstGeom prst="rect">
              <a:avLst/>
            </a:prstGeom>
            <a:solidFill>
              <a:srgbClr val="7C5826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sz="400" dirty="0"/>
            </a:p>
            <a:p>
              <a:pPr algn="ctr" eaLnBrk="1" hangingPunct="1"/>
              <a:r>
                <a:rPr lang="en-US" sz="2000" dirty="0"/>
                <a:t>These two together represent the “Tell them what your are going to say” part of the underlying communication model.</a:t>
              </a:r>
            </a:p>
          </p:txBody>
        </p:sp>
      </p:grp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C758D780-D95D-48F1-B7F9-629256B059CB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57CF20F-4B15-4A69-8A5E-3B0B4A66298A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0CBECEC-FA26-44DA-AE6B-F3C88BA417B2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5C09137-113B-46EE-9636-C3D8723559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892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6" name="Group 6"/>
          <p:cNvGrpSpPr>
            <a:grpSpLocks/>
          </p:cNvGrpSpPr>
          <p:nvPr/>
        </p:nvGrpSpPr>
        <p:grpSpPr bwMode="auto">
          <a:xfrm>
            <a:off x="1600200" y="2619375"/>
            <a:ext cx="2819400" cy="1752600"/>
            <a:chOff x="384" y="1824"/>
            <a:chExt cx="1488" cy="1104"/>
          </a:xfrm>
          <a:solidFill>
            <a:srgbClr val="FCC30F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384" y="1824"/>
              <a:ext cx="1488" cy="11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Text Box 8"/>
            <p:cNvSpPr txBox="1">
              <a:spLocks noChangeArrowheads="1"/>
            </p:cNvSpPr>
            <p:nvPr/>
          </p:nvSpPr>
          <p:spPr bwMode="auto">
            <a:xfrm>
              <a:off x="470" y="1920"/>
              <a:ext cx="1306" cy="8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>
              <a:spAutoFit/>
            </a:bodyPr>
            <a:lstStyle/>
            <a:p>
              <a:pPr algn="ctr"/>
              <a:r>
                <a:rPr lang="en-US" sz="2000" b="1" u="sng" dirty="0">
                  <a:solidFill>
                    <a:srgbClr val="442416"/>
                  </a:solidFill>
                </a:rPr>
                <a:t>Product List</a:t>
              </a:r>
            </a:p>
            <a:p>
              <a:pPr algn="ctr"/>
              <a:r>
                <a:rPr lang="en-US" sz="2000" b="1" dirty="0">
                  <a:solidFill>
                    <a:srgbClr val="442416"/>
                  </a:solidFill>
                </a:rPr>
                <a:t>This is basically a list of the your capabilities</a:t>
              </a:r>
            </a:p>
          </p:txBody>
        </p:sp>
      </p:grp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4561451" y="2629582"/>
            <a:ext cx="2819400" cy="1752600"/>
            <a:chOff x="3600" y="1632"/>
            <a:chExt cx="1776" cy="1104"/>
          </a:xfrm>
          <a:solidFill>
            <a:srgbClr val="FCC30F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600" y="1632"/>
              <a:ext cx="1776" cy="11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0" name="Text Box 10"/>
            <p:cNvSpPr txBox="1">
              <a:spLocks noChangeArrowheads="1"/>
            </p:cNvSpPr>
            <p:nvPr/>
          </p:nvSpPr>
          <p:spPr bwMode="auto">
            <a:xfrm>
              <a:off x="3648" y="1728"/>
              <a:ext cx="1680" cy="8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>
              <a:spAutoFit/>
            </a:bodyPr>
            <a:lstStyle/>
            <a:p>
              <a:pPr algn="ctr"/>
              <a:r>
                <a:rPr lang="en-US" sz="2000" b="1" u="sng" dirty="0">
                  <a:solidFill>
                    <a:srgbClr val="442416"/>
                  </a:solidFill>
                </a:rPr>
                <a:t>Brochure</a:t>
              </a:r>
            </a:p>
            <a:p>
              <a:pPr algn="ctr"/>
              <a:r>
                <a:rPr lang="en-US" sz="2000" b="1" dirty="0">
                  <a:solidFill>
                    <a:srgbClr val="442416"/>
                  </a:solidFill>
                </a:rPr>
                <a:t>A description of the typical value for a typical customer</a:t>
              </a:r>
            </a:p>
          </p:txBody>
        </p:sp>
      </p:grpSp>
      <p:grpSp>
        <p:nvGrpSpPr>
          <p:cNvPr id="25611" name="Group 11"/>
          <p:cNvGrpSpPr>
            <a:grpSpLocks/>
          </p:cNvGrpSpPr>
          <p:nvPr/>
        </p:nvGrpSpPr>
        <p:grpSpPr bwMode="auto">
          <a:xfrm>
            <a:off x="1600200" y="4509071"/>
            <a:ext cx="2819400" cy="1752600"/>
            <a:chOff x="384" y="1824"/>
            <a:chExt cx="1488" cy="1104"/>
          </a:xfrm>
          <a:solidFill>
            <a:srgbClr val="FCC30F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25612" name="Rectangle 12"/>
            <p:cNvSpPr>
              <a:spLocks noChangeArrowheads="1"/>
            </p:cNvSpPr>
            <p:nvPr/>
          </p:nvSpPr>
          <p:spPr bwMode="auto">
            <a:xfrm>
              <a:off x="384" y="1824"/>
              <a:ext cx="1488" cy="110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Text Box 13"/>
            <p:cNvSpPr txBox="1">
              <a:spLocks noChangeArrowheads="1"/>
            </p:cNvSpPr>
            <p:nvPr/>
          </p:nvSpPr>
          <p:spPr bwMode="auto">
            <a:xfrm>
              <a:off x="470" y="1920"/>
              <a:ext cx="1306" cy="8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>
              <a:spAutoFit/>
            </a:bodyPr>
            <a:lstStyle/>
            <a:p>
              <a:pPr algn="ctr"/>
              <a:r>
                <a:rPr lang="en-US" sz="2000" b="1" u="sng" dirty="0">
                  <a:solidFill>
                    <a:srgbClr val="442416"/>
                  </a:solidFill>
                </a:rPr>
                <a:t>Solution</a:t>
              </a:r>
            </a:p>
            <a:p>
              <a:pPr algn="ctr"/>
              <a:r>
                <a:rPr lang="en-US" sz="2000" b="1" dirty="0">
                  <a:solidFill>
                    <a:srgbClr val="442416"/>
                  </a:solidFill>
                </a:rPr>
                <a:t>The description of the recommended options</a:t>
              </a:r>
            </a:p>
          </p:txBody>
        </p:sp>
      </p:grp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4582549" y="4534582"/>
            <a:ext cx="3338502" cy="1831271"/>
          </a:xfrm>
          <a:prstGeom prst="rect">
            <a:avLst/>
          </a:prstGeom>
          <a:solidFill>
            <a:srgbClr val="7C5826"/>
          </a:solidFill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>
                <a:solidFill>
                  <a:srgbClr val="EDE1AA"/>
                </a:solidFill>
              </a:rPr>
              <a:t>Value</a:t>
            </a:r>
          </a:p>
          <a:p>
            <a:pPr algn="ctr"/>
            <a:r>
              <a:rPr lang="en-US" sz="2000" dirty="0">
                <a:solidFill>
                  <a:srgbClr val="EDE1AA"/>
                </a:solidFill>
              </a:rPr>
              <a:t>The specific value outcomes this customer will receive</a:t>
            </a:r>
          </a:p>
          <a:p>
            <a:pPr algn="ctr"/>
            <a:endParaRPr lang="en-US" sz="500" dirty="0">
              <a:solidFill>
                <a:srgbClr val="EDE1AA"/>
              </a:solidFill>
            </a:endParaRPr>
          </a:p>
          <a:p>
            <a:pPr algn="ctr"/>
            <a:r>
              <a:rPr lang="en-US" sz="2000" b="1" dirty="0">
                <a:solidFill>
                  <a:srgbClr val="EDE1AA"/>
                </a:solidFill>
              </a:rPr>
              <a:t>This is the WINNING Box</a:t>
            </a:r>
          </a:p>
          <a:p>
            <a:pPr algn="ctr"/>
            <a:endParaRPr lang="en-US" sz="400" b="1" dirty="0">
              <a:solidFill>
                <a:srgbClr val="EDE1AA"/>
              </a:solidFill>
            </a:endParaRPr>
          </a:p>
          <a:p>
            <a:pPr algn="ctr"/>
            <a:endParaRPr lang="en-US" sz="400" b="1" dirty="0">
              <a:solidFill>
                <a:srgbClr val="EDE1AA"/>
              </a:solidFill>
            </a:endParaRP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1524000" y="1829196"/>
            <a:ext cx="5791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Focus</a:t>
            </a:r>
          </a:p>
          <a:p>
            <a:pPr algn="ctr"/>
            <a:r>
              <a:rPr lang="en-US" dirty="0"/>
              <a:t>Features                                     Benefits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81000" y="3200400"/>
            <a:ext cx="11430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dirty="0"/>
              <a:t>Generic</a:t>
            </a:r>
          </a:p>
          <a:p>
            <a:pPr algn="r"/>
            <a:endParaRPr lang="en-US" sz="800" dirty="0"/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r>
              <a:rPr lang="en-US" sz="2400" b="1" dirty="0"/>
              <a:t>Target</a:t>
            </a:r>
          </a:p>
          <a:p>
            <a:pPr algn="r"/>
            <a:endParaRPr lang="en-US" dirty="0"/>
          </a:p>
          <a:p>
            <a:pPr algn="r"/>
            <a:endParaRPr lang="en-US" dirty="0"/>
          </a:p>
          <a:p>
            <a:pPr algn="r"/>
            <a:endParaRPr lang="en-US" sz="800" dirty="0"/>
          </a:p>
          <a:p>
            <a:pPr algn="r"/>
            <a:r>
              <a:rPr lang="en-US" dirty="0"/>
              <a:t>Specific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Fundamental #2: Bring VALUE to Life</a:t>
            </a:r>
            <a:br>
              <a:rPr lang="en-US" sz="2400" dirty="0"/>
            </a:br>
            <a:r>
              <a:rPr lang="en-US" dirty="0"/>
              <a:t>Be in Right Box</a:t>
            </a:r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03E40375-8D87-4607-B741-610449E6D23F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C50BA98-DD36-4459-BBC5-F3DAC77272B3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02A6E3F-C364-454D-9EFF-8651ABC51761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89B81AB2-DB3D-42E8-8790-713B77E97B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381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Fundamental #2: Bring VALUE to Life</a:t>
            </a:r>
            <a:br>
              <a:rPr lang="en-US" dirty="0"/>
            </a:br>
            <a:r>
              <a:rPr lang="en-US" dirty="0"/>
              <a:t>AVOID “False Presenting”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0D313-0D2C-40EC-9337-3A9103562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4776" y="2669957"/>
            <a:ext cx="3145080" cy="6931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CC30F"/>
                </a:solidFill>
              </a:rPr>
              <a:t>SHOW &amp; TELL!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304800" y="3429000"/>
            <a:ext cx="3962400" cy="2906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u="sng" dirty="0"/>
              <a:t>Multi-Media</a:t>
            </a:r>
            <a:r>
              <a:rPr lang="en-US" sz="2200" dirty="0"/>
              <a:t>: at minimum make it visual &amp; verbal</a:t>
            </a:r>
          </a:p>
          <a:p>
            <a:pPr marL="0" indent="0">
              <a:buNone/>
            </a:pPr>
            <a:r>
              <a:rPr lang="en-US" sz="2200" b="1" u="sng" dirty="0"/>
              <a:t>Proof</a:t>
            </a:r>
            <a:r>
              <a:rPr lang="en-US" sz="2200" dirty="0"/>
              <a:t>: Show the numbers or 3</a:t>
            </a:r>
            <a:r>
              <a:rPr lang="en-US" sz="2200" baseline="30000" dirty="0"/>
              <a:t>rd</a:t>
            </a:r>
            <a:r>
              <a:rPr lang="en-US" sz="2200" dirty="0"/>
              <a:t> party support</a:t>
            </a:r>
          </a:p>
          <a:p>
            <a:pPr marL="0" indent="0">
              <a:buNone/>
            </a:pPr>
            <a:r>
              <a:rPr lang="en-US" sz="2200" b="1" u="sng" dirty="0"/>
              <a:t>Demonstration</a:t>
            </a:r>
            <a:r>
              <a:rPr lang="en-US" sz="2200" dirty="0"/>
              <a:t>: Seeing the product in action wins</a:t>
            </a:r>
          </a:p>
          <a:p>
            <a:pPr marL="0" indent="0">
              <a:buNone/>
            </a:pPr>
            <a:r>
              <a:rPr lang="en-US" sz="2200" b="1" u="sng" dirty="0"/>
              <a:t>Story Telling</a:t>
            </a:r>
            <a:r>
              <a:rPr lang="en-US" sz="2200" dirty="0"/>
              <a:t>: Wrap it in a ground level story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03DF4-98CC-4B56-838B-0CB5B5F91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63758" y="2671016"/>
            <a:ext cx="3318242" cy="6920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CC30F"/>
                </a:solidFill>
              </a:rPr>
              <a:t>MORAL OF THE STORY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F640118-8A84-4776-BAA4-1E19F78F4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76800" y="3429000"/>
            <a:ext cx="3886200" cy="290617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u="sng" dirty="0"/>
              <a:t>Make MOTS Clear</a:t>
            </a:r>
            <a:r>
              <a:rPr lang="en-US" sz="2200" dirty="0"/>
              <a:t>: Don’t assume the buyer sees the value you offered. Tie it all together with a MOTS Statement.</a:t>
            </a:r>
          </a:p>
          <a:p>
            <a:pPr marL="0" indent="0">
              <a:buNone/>
            </a:pPr>
            <a:r>
              <a:rPr lang="en-US" sz="2200" b="1" u="sng" dirty="0"/>
              <a:t>Confirm MOTS</a:t>
            </a:r>
            <a:r>
              <a:rPr lang="en-US" sz="2200" dirty="0"/>
              <a:t>: </a:t>
            </a:r>
          </a:p>
          <a:p>
            <a:pPr marL="0" indent="0">
              <a:buNone/>
            </a:pPr>
            <a:r>
              <a:rPr lang="en-US" sz="2200" dirty="0"/>
              <a:t>“Given you had CHALLENGE A and we have SOLUTION B, can you see the positive future outcome”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59B962B-E7C0-49B5-87B5-230BEDB9ACC8}"/>
              </a:ext>
            </a:extLst>
          </p:cNvPr>
          <p:cNvSpPr/>
          <p:nvPr/>
        </p:nvSpPr>
        <p:spPr>
          <a:xfrm>
            <a:off x="685800" y="2133600"/>
            <a:ext cx="7533424" cy="692076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42416"/>
                </a:solidFill>
              </a:rPr>
              <a:t>Do more than speak at the buyer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591475E-517E-4664-8357-55568C48A3AE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A1963A6-21B1-4B54-A22F-3033D21249F3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60D9C242-E72B-4268-8B17-16DDDFE4CD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3494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4035" grpId="0" build="p"/>
      <p:bldP spid="4" grpId="0" build="p"/>
      <p:bldP spid="5" grpId="0" build="p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prstClr val="white"/>
                </a:solidFill>
              </a:rPr>
              <a:t>Fundamental #1: Be Structured (again)</a:t>
            </a:r>
            <a:br>
              <a:rPr lang="en-US" sz="2400" dirty="0">
                <a:solidFill>
                  <a:prstClr val="white"/>
                </a:solidFill>
              </a:rPr>
            </a:br>
            <a:r>
              <a:rPr lang="en-US" dirty="0"/>
              <a:t>Finish with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2"/>
            <a:ext cx="7620000" cy="4093046"/>
          </a:xfrm>
        </p:spPr>
        <p:txBody>
          <a:bodyPr>
            <a:normAutofit/>
          </a:bodyPr>
          <a:lstStyle/>
          <a:p>
            <a:r>
              <a:rPr lang="en-US" dirty="0"/>
              <a:t>The FRAME was the big picture set-up, and the </a:t>
            </a:r>
            <a:r>
              <a:rPr lang="en-US" sz="3000" b="1" dirty="0">
                <a:solidFill>
                  <a:srgbClr val="FCC30F"/>
                </a:solidFill>
              </a:rPr>
              <a:t>RECAP</a:t>
            </a:r>
            <a:r>
              <a:rPr lang="en-US" dirty="0">
                <a:solidFill>
                  <a:srgbClr val="FCC30F"/>
                </a:solidFill>
              </a:rPr>
              <a:t> is the big picture finish.</a:t>
            </a:r>
          </a:p>
          <a:p>
            <a:pPr lvl="1"/>
            <a:r>
              <a:rPr lang="en-US" sz="2400" dirty="0"/>
              <a:t>Focus on </a:t>
            </a:r>
            <a:r>
              <a:rPr lang="en-US" sz="2400" b="1" dirty="0">
                <a:solidFill>
                  <a:srgbClr val="FCC30F"/>
                </a:solidFill>
              </a:rPr>
              <a:t>VALUE TO CLIENT!</a:t>
            </a:r>
          </a:p>
          <a:p>
            <a:pPr lvl="1"/>
            <a:r>
              <a:rPr lang="en-US" sz="2400" dirty="0"/>
              <a:t>Also sets up the next step (questions or close).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“So once again hosting your meeting at Crystal Mountain Resort will give you the distraction free, high focus environment you want, come across as a nice perk for your employees, and be simple and easy for you… </a:t>
            </a:r>
          </a:p>
          <a:p>
            <a:pPr lvl="2"/>
            <a:r>
              <a:rPr lang="en-US" dirty="0"/>
              <a:t>To REMOVING BARRIERS: “what is your first question?”</a:t>
            </a:r>
          </a:p>
          <a:p>
            <a:pPr lvl="2"/>
            <a:r>
              <a:rPr lang="en-US" dirty="0"/>
              <a:t>To CLOSE: “So can we bring you on board as a CMR client?”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7ED248AE-917A-4AA5-BC31-FF8D2DD9A0AB}"/>
              </a:ext>
            </a:extLst>
          </p:cNvPr>
          <p:cNvSpPr txBox="1">
            <a:spLocks/>
          </p:cNvSpPr>
          <p:nvPr/>
        </p:nvSpPr>
        <p:spPr>
          <a:xfrm>
            <a:off x="4800600" y="6553200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88B3AF-F54A-4844-BB11-C443426F2C83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978169F-C027-4A6C-809D-B13E998E2A1B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4BC55F0-9141-4DBC-98DB-7BE1D65385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6877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Presenting: Final Thoughts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457200" y="2286000"/>
            <a:ext cx="2590800" cy="1752600"/>
          </a:xfrm>
          <a:prstGeom prst="roundRect">
            <a:avLst/>
          </a:prstGeom>
          <a:solidFill>
            <a:srgbClr val="7C58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CC30F"/>
                </a:solidFill>
              </a:rPr>
              <a:t>USE STRUCTURE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3200400" y="2322534"/>
            <a:ext cx="2590800" cy="1752600"/>
          </a:xfrm>
          <a:prstGeom prst="roundRect">
            <a:avLst/>
          </a:prstGeom>
          <a:solidFill>
            <a:srgbClr val="7C58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CC30F"/>
                </a:solidFill>
              </a:rPr>
              <a:t>BRING TO LIFE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5943600" y="2348630"/>
            <a:ext cx="2590800" cy="1752600"/>
          </a:xfrm>
          <a:prstGeom prst="roundRect">
            <a:avLst/>
          </a:prstGeom>
          <a:solidFill>
            <a:srgbClr val="7C5826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CC30F"/>
                </a:solidFill>
              </a:rPr>
              <a:t>FOCUS ON VALUE</a:t>
            </a:r>
          </a:p>
        </p:txBody>
      </p:sp>
      <p:sp>
        <p:nvSpPr>
          <p:cNvPr id="8" name="Arrow: Left-Right 7"/>
          <p:cNvSpPr/>
          <p:nvPr/>
        </p:nvSpPr>
        <p:spPr>
          <a:xfrm>
            <a:off x="495300" y="4191000"/>
            <a:ext cx="8001000" cy="2484476"/>
          </a:xfrm>
          <a:prstGeom prst="left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442416"/>
                </a:solidFill>
              </a:rPr>
              <a:t>CONNECTING</a:t>
            </a:r>
          </a:p>
          <a:p>
            <a:pPr algn="ctr"/>
            <a:r>
              <a:rPr lang="en-US" b="1" dirty="0">
                <a:solidFill>
                  <a:srgbClr val="442416"/>
                </a:solidFill>
              </a:rPr>
              <a:t>When you keep this in mind, presenting is easy!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79935B5-0234-4B30-9BCB-96E791750BAA}"/>
              </a:ext>
            </a:extLst>
          </p:cNvPr>
          <p:cNvSpPr txBox="1">
            <a:spLocks/>
          </p:cNvSpPr>
          <p:nvPr/>
        </p:nvSpPr>
        <p:spPr>
          <a:xfrm>
            <a:off x="2209800" y="6568583"/>
            <a:ext cx="4267199" cy="2360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5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©  2018 The Sales Faculty @ Western Michigan University</a:t>
            </a:r>
            <a:endParaRPr lang="en-US" alt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8306FC-F38F-4258-9C48-196CDA2D0116}"/>
              </a:ext>
            </a:extLst>
          </p:cNvPr>
          <p:cNvGrpSpPr/>
          <p:nvPr/>
        </p:nvGrpSpPr>
        <p:grpSpPr>
          <a:xfrm>
            <a:off x="7772400" y="685800"/>
            <a:ext cx="1295400" cy="1205957"/>
            <a:chOff x="7772400" y="685800"/>
            <a:chExt cx="1295400" cy="120595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BC093C3-553E-4288-8D5C-D2D2F2DD1A39}"/>
                </a:ext>
              </a:extLst>
            </p:cNvPr>
            <p:cNvSpPr/>
            <p:nvPr/>
          </p:nvSpPr>
          <p:spPr>
            <a:xfrm>
              <a:off x="7772400" y="685800"/>
              <a:ext cx="1295400" cy="12059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B4D3754-B5EC-46DA-B669-68CCDFA88F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23" t="-5486" r="59615" b="13009"/>
            <a:stretch/>
          </p:blipFill>
          <p:spPr>
            <a:xfrm>
              <a:off x="7910657" y="825648"/>
              <a:ext cx="1018886" cy="9262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7534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Berlin">
  <a:themeElements>
    <a:clrScheme name="Bronco Colors">
      <a:dk1>
        <a:sysClr val="windowText" lastClr="000000"/>
      </a:dk1>
      <a:lt1>
        <a:sysClr val="window" lastClr="FFFFFF"/>
      </a:lt1>
      <a:dk2>
        <a:srgbClr val="442416"/>
      </a:dk2>
      <a:lt2>
        <a:srgbClr val="EDE1AA"/>
      </a:lt2>
      <a:accent1>
        <a:srgbClr val="FCC316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TC104033917[[fn=Berlin]]</Template>
  <TotalTime>4151</TotalTime>
  <Words>627</Words>
  <Application>Microsoft Office PowerPoint</Application>
  <PresentationFormat>On-screen Show (4:3)</PresentationFormat>
  <Paragraphs>97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The Selling Fundamentals Series Connecting Solutions</vt:lpstr>
      <vt:lpstr>Presenting Big Picture It is all about CONNECTING</vt:lpstr>
      <vt:lpstr>Fundamental #1: Be Structured The VPC+ Presenting Process</vt:lpstr>
      <vt:lpstr>VPC+ Model: A Difference Maker Start with the FRAME</vt:lpstr>
      <vt:lpstr>Fundamental #2: Bring VALUE to Life Be in Right Box</vt:lpstr>
      <vt:lpstr>Fundamental #2: Bring VALUE to Life AVOID “False Presenting”</vt:lpstr>
      <vt:lpstr>Fundamental #1: Be Structured (again) Finish with RECAP</vt:lpstr>
      <vt:lpstr>Presenting: Final Thoughts</vt:lpstr>
    </vt:vector>
  </TitlesOfParts>
  <Company>Western Michigan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Connecting Solutions</dc:title>
  <dc:creator>HCOB-TEST</dc:creator>
  <cp:lastModifiedBy>Jim Eckert</cp:lastModifiedBy>
  <cp:revision>155</cp:revision>
  <dcterms:created xsi:type="dcterms:W3CDTF">2008-06-26T03:12:39Z</dcterms:created>
  <dcterms:modified xsi:type="dcterms:W3CDTF">2018-11-06T03:14:31Z</dcterms:modified>
</cp:coreProperties>
</file>