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9"/>
  </p:notesMasterIdLst>
  <p:handoutMasterIdLst>
    <p:handoutMasterId r:id="rId10"/>
  </p:handoutMasterIdLst>
  <p:sldIdLst>
    <p:sldId id="285" r:id="rId2"/>
    <p:sldId id="358" r:id="rId3"/>
    <p:sldId id="361" r:id="rId4"/>
    <p:sldId id="360" r:id="rId5"/>
    <p:sldId id="295" r:id="rId6"/>
    <p:sldId id="359" r:id="rId7"/>
    <p:sldId id="35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2416"/>
    <a:srgbClr val="FCC30F"/>
    <a:srgbClr val="EDE1AA"/>
    <a:srgbClr val="7C582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15987" autoAdjust="0"/>
    <p:restoredTop sz="94660"/>
  </p:normalViewPr>
  <p:slideViewPr>
    <p:cSldViewPr>
      <p:cViewPr varScale="1">
        <p:scale>
          <a:sx n="83" d="100"/>
          <a:sy n="83" d="100"/>
        </p:scale>
        <p:origin x="143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6856413" cy="838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n-US" sz="1800" b="1" dirty="0" smtClean="0"/>
              <a:t>The Selling Fundamentals Series: </a:t>
            </a:r>
          </a:p>
          <a:p>
            <a:pPr algn="ctr"/>
            <a:r>
              <a:rPr lang="en-US" sz="2800" b="1" dirty="0" smtClean="0"/>
              <a:t>Selling Big Picture</a:t>
            </a:r>
            <a:endParaRPr lang="en-US" sz="2800" b="1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46482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© 2018 The Sales Faculty at Western Michigan University.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" r="6772" b="37453"/>
          <a:stretch/>
        </p:blipFill>
        <p:spPr>
          <a:xfrm>
            <a:off x="-1" y="81988"/>
            <a:ext cx="914401" cy="7066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15000" y="8789924"/>
            <a:ext cx="1019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Module #1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2983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76F207-4297-4FE8-A22D-99381D8BA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9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8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06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21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9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6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8229"/>
            <a:ext cx="4021666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© 2018 Sales Faculty at Western Michigan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E33E1DE6-1004-4B9C-8FA2-3A5682E82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94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67088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795738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0650219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819700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662814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810005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389B-A79F-4408-B881-0523A81EAB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5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B4D3B38-D7B2-4E8C-A39A-8904926518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98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068" y="6478229"/>
            <a:ext cx="4834673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© 2018 Sales Faculty at Western Michigan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F03E-29E5-4862-9812-6379E290B8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41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92875"/>
            <a:ext cx="4834673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© 2018 Sales Faculty at Western Michigan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8554ADE-57CD-4E25-8474-E504005CE8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38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78229"/>
            <a:ext cx="4834673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© 2018 Sales Faculty at Western Michigan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8D36D-DF92-4501-8908-7B9CCE3DD6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49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6200" y="6492875"/>
            <a:ext cx="4834673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© 2018 Sales Faculty at Western Michigan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314C-CEA4-4217-8CFE-2F02971380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77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492875"/>
            <a:ext cx="4834673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© 2018 Sales Faculty at Western Michigan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5012-892E-471C-8EE3-F79177E7FB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77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FA48-0E39-414A-B9DE-88DCEE21DE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11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7D18-7954-480F-B19F-6CC1C202A2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08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0B12-F70D-481E-A1F3-F9BBF6D4E4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43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236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Sales Faculty</a:t>
            </a:r>
          </a:p>
          <a:p>
            <a:pPr eaLnBrk="1" hangingPunct="1"/>
            <a:r>
              <a:rPr lang="en-US" dirty="0"/>
              <a:t>Western Michigan University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3A55C-30FC-45C8-88A7-AA27D377BAFC}"/>
              </a:ext>
            </a:extLst>
          </p:cNvPr>
          <p:cNvSpPr txBox="1"/>
          <p:nvPr/>
        </p:nvSpPr>
        <p:spPr>
          <a:xfrm>
            <a:off x="7086600" y="2943190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2416"/>
                </a:solidFill>
              </a:rPr>
              <a:t>Module #1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EBD1CC1-48EB-478D-A4BC-1FE94E116D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2733709"/>
            <a:ext cx="6274710" cy="1373070"/>
          </a:xfrm>
        </p:spPr>
        <p:txBody>
          <a:bodyPr/>
          <a:lstStyle/>
          <a:p>
            <a:pPr>
              <a:lnSpc>
                <a:spcPts val="7000"/>
              </a:lnSpc>
            </a:pPr>
            <a:r>
              <a:rPr lang="en-US" sz="3200" dirty="0">
                <a:solidFill>
                  <a:prstClr val="white"/>
                </a:solidFill>
              </a:rPr>
              <a:t>The Selling Fundamentals Series</a:t>
            </a:r>
            <a:br>
              <a:rPr lang="en-US" sz="3200" dirty="0">
                <a:solidFill>
                  <a:prstClr val="white"/>
                </a:solidFill>
              </a:rPr>
            </a:br>
            <a:r>
              <a:rPr lang="en-US" dirty="0"/>
              <a:t>Selling Big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C122A2-26BB-455A-BDB4-C4F480B770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61" y="249687"/>
            <a:ext cx="3057939" cy="10118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B37F4-434F-4A6E-8863-18AAA570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Selling in Modern Times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59CFA-8FAE-4020-8954-43F4AF42C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722" y="2140167"/>
            <a:ext cx="3182971" cy="69313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Selling is…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DC254-2731-4133-93B9-8E5F6C5A9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8964" y="2910379"/>
            <a:ext cx="3161839" cy="1153288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dirty="0"/>
              <a:t>Professional</a:t>
            </a:r>
          </a:p>
          <a:p>
            <a:pPr>
              <a:lnSpc>
                <a:spcPct val="70000"/>
              </a:lnSpc>
            </a:pPr>
            <a:r>
              <a:rPr lang="en-US" dirty="0"/>
              <a:t>Solutions Focused</a:t>
            </a:r>
          </a:p>
          <a:p>
            <a:pPr>
              <a:lnSpc>
                <a:spcPct val="70000"/>
              </a:lnSpc>
            </a:pPr>
            <a:r>
              <a:rPr lang="en-US" dirty="0"/>
              <a:t>Process Focused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C65B8-F3F7-410A-94AC-E6F3A4FB3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08722" y="4322353"/>
            <a:ext cx="3145527" cy="69207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Selling Isn’t…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8586A-56EB-4872-899B-C4CC09E24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8964" y="5110761"/>
            <a:ext cx="2895600" cy="1142999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Manipulative</a:t>
            </a:r>
          </a:p>
          <a:p>
            <a:r>
              <a:rPr lang="en-US" sz="2600" dirty="0"/>
              <a:t>All about Talking</a:t>
            </a:r>
          </a:p>
          <a:p>
            <a:r>
              <a:rPr lang="en-US" sz="2600" dirty="0"/>
              <a:t>A Bag of Tricks</a:t>
            </a:r>
          </a:p>
          <a:p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144CF1-1A14-4C09-80EC-33445E9BD9A9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2CCFDB01-70EA-461A-9126-E2E49ECF7D85}"/>
              </a:ext>
            </a:extLst>
          </p:cNvPr>
          <p:cNvSpPr/>
          <p:nvPr/>
        </p:nvSpPr>
        <p:spPr>
          <a:xfrm>
            <a:off x="3331057" y="2313028"/>
            <a:ext cx="5508143" cy="3825986"/>
          </a:xfrm>
          <a:prstGeom prst="flowChartAlternateProcess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Salespeople are ethical, prepared, and organized communicators who match capability-based solutions with the challenges, needs and wants of customers in order to create customer action with the intent of building long-term, mutually profitable relationships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BBAAD-3A9E-4BDA-B7A5-D89DD918196B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13B271-BA1F-4E26-A9FF-E2BA06A4A82F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7068C19-011A-44F1-9BF6-6076FA639E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392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Selling Process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800600" y="6553200"/>
            <a:ext cx="4267199" cy="236011"/>
          </a:xfrm>
        </p:spPr>
        <p:txBody>
          <a:bodyPr/>
          <a:lstStyle/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29AC65E4-C329-44D8-B911-65864EF0958C}"/>
              </a:ext>
            </a:extLst>
          </p:cNvPr>
          <p:cNvSpPr/>
          <p:nvPr/>
        </p:nvSpPr>
        <p:spPr>
          <a:xfrm>
            <a:off x="152394" y="2310425"/>
            <a:ext cx="6556513" cy="552450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/>
            <a:r>
              <a:rPr lang="en-US" sz="2400" dirty="0">
                <a:solidFill>
                  <a:schemeClr val="bg1"/>
                </a:solidFill>
              </a:rPr>
              <a:t>Initiating engagement between parties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B7C0FE70-0521-4EA8-9336-829B69C475AD}"/>
              </a:ext>
            </a:extLst>
          </p:cNvPr>
          <p:cNvSpPr/>
          <p:nvPr/>
        </p:nvSpPr>
        <p:spPr>
          <a:xfrm>
            <a:off x="152394" y="2982550"/>
            <a:ext cx="6556513" cy="552450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/>
            <a:r>
              <a:rPr lang="en-US" sz="2400" dirty="0">
                <a:solidFill>
                  <a:schemeClr val="bg1"/>
                </a:solidFill>
              </a:rPr>
              <a:t>Understanding challenges, needs, &amp; wants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0578F174-C4A3-4042-AFDB-937ADD29736E}"/>
              </a:ext>
            </a:extLst>
          </p:cNvPr>
          <p:cNvSpPr/>
          <p:nvPr/>
        </p:nvSpPr>
        <p:spPr>
          <a:xfrm>
            <a:off x="152394" y="3679333"/>
            <a:ext cx="6556513" cy="552450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1">
              <a:lnSpc>
                <a:spcPct val="100000"/>
              </a:lnSpc>
              <a:spcBef>
                <a:spcPts val="800"/>
              </a:spcBef>
            </a:pPr>
            <a:r>
              <a:rPr lang="en-US" sz="2400" dirty="0">
                <a:solidFill>
                  <a:schemeClr val="bg1"/>
                </a:solidFill>
              </a:rPr>
              <a:t>Creating and connecting solutions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26910C20-3B83-4FC3-9C79-37CD1A2A2FF9}"/>
              </a:ext>
            </a:extLst>
          </p:cNvPr>
          <p:cNvSpPr/>
          <p:nvPr/>
        </p:nvSpPr>
        <p:spPr>
          <a:xfrm>
            <a:off x="152394" y="4371975"/>
            <a:ext cx="6556513" cy="552450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1">
              <a:lnSpc>
                <a:spcPct val="100000"/>
              </a:lnSpc>
              <a:spcBef>
                <a:spcPts val="800"/>
              </a:spcBef>
            </a:pPr>
            <a:r>
              <a:rPr lang="en-US" sz="2400" dirty="0">
                <a:solidFill>
                  <a:schemeClr val="bg1"/>
                </a:solidFill>
              </a:rPr>
              <a:t>Working thru barriers, concerns, and issues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6E2F7C14-B1EF-4716-ADCB-9D1C3DF84655}"/>
              </a:ext>
            </a:extLst>
          </p:cNvPr>
          <p:cNvSpPr/>
          <p:nvPr/>
        </p:nvSpPr>
        <p:spPr>
          <a:xfrm>
            <a:off x="152394" y="5054841"/>
            <a:ext cx="6556513" cy="552450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1">
              <a:lnSpc>
                <a:spcPct val="100000"/>
              </a:lnSpc>
              <a:spcBef>
                <a:spcPts val="800"/>
              </a:spcBef>
            </a:pPr>
            <a:r>
              <a:rPr lang="en-US" sz="2400" dirty="0">
                <a:solidFill>
                  <a:schemeClr val="bg1"/>
                </a:solidFill>
              </a:rPr>
              <a:t>Gaining commitment to move forward</a:t>
            </a: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AFD44E38-9952-42C9-BE8E-75AC9F250AFF}"/>
              </a:ext>
            </a:extLst>
          </p:cNvPr>
          <p:cNvSpPr/>
          <p:nvPr/>
        </p:nvSpPr>
        <p:spPr>
          <a:xfrm>
            <a:off x="152394" y="5720366"/>
            <a:ext cx="8382006" cy="680434"/>
          </a:xfrm>
          <a:prstGeom prst="homePlate">
            <a:avLst/>
          </a:prstGeom>
          <a:solidFill>
            <a:srgbClr val="7C58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/>
            <a:r>
              <a:rPr lang="en-US" sz="2400" dirty="0">
                <a:solidFill>
                  <a:srgbClr val="FCC30F"/>
                </a:solidFill>
              </a:rPr>
              <a:t>Growing transactions to achieve </a:t>
            </a:r>
            <a:r>
              <a:rPr lang="en-US" sz="2800" b="1" dirty="0">
                <a:solidFill>
                  <a:srgbClr val="FCC30F"/>
                </a:solidFill>
              </a:rPr>
              <a:t>RELATIONSHIPS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A2E731-7D7D-47ED-BF8F-BA1B593AB33A}"/>
              </a:ext>
            </a:extLst>
          </p:cNvPr>
          <p:cNvSpPr txBox="1"/>
          <p:nvPr/>
        </p:nvSpPr>
        <p:spPr>
          <a:xfrm>
            <a:off x="6708907" y="2742259"/>
            <a:ext cx="22859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It is both SIMPLE </a:t>
            </a:r>
          </a:p>
          <a:p>
            <a:pPr algn="ctr"/>
            <a:r>
              <a:rPr lang="en-US" sz="3200" b="1" dirty="0"/>
              <a:t>and </a:t>
            </a:r>
          </a:p>
          <a:p>
            <a:pPr algn="ctr"/>
            <a:r>
              <a:rPr lang="en-US" sz="3200" b="1" dirty="0"/>
              <a:t>VERY DIFFICULT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AF7CD77-B442-41C5-B1F5-2BA2373F55F7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CDBEABE-BAE0-465B-A157-94CA6B462A88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A67F98F-F363-4185-B881-159FEADC4E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620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Big Myth: Born to Sell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923803-13E3-482D-A532-4ECFE4C618B0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/>
              <a:t>©  2018 The Sales Faculty @ Western Michigan University</a:t>
            </a:r>
            <a:endParaRPr lang="en-US" altLang="en-US" dirty="0"/>
          </a:p>
        </p:txBody>
      </p:sp>
      <p:pic>
        <p:nvPicPr>
          <p:cNvPr id="6" name="Graphic 5" descr="Baby">
            <a:extLst>
              <a:ext uri="{FF2B5EF4-FFF2-40B4-BE49-F238E27FC236}">
                <a16:creationId xmlns:a16="http://schemas.microsoft.com/office/drawing/2014/main" id="{EC553005-8A54-4F0A-AE25-E1699D4AD5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2461" y="2376281"/>
            <a:ext cx="1279867" cy="1279867"/>
          </a:xfrm>
          <a:prstGeom prst="rect">
            <a:avLst/>
          </a:prstGeom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59101216-AD56-422C-B699-7F6B3BFB2EF5}"/>
              </a:ext>
            </a:extLst>
          </p:cNvPr>
          <p:cNvSpPr/>
          <p:nvPr/>
        </p:nvSpPr>
        <p:spPr>
          <a:xfrm>
            <a:off x="1752600" y="2201086"/>
            <a:ext cx="2970859" cy="1720730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BORN TO SELL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B106F8B6-244D-409C-9C8B-45377325C6B2}"/>
              </a:ext>
            </a:extLst>
          </p:cNvPr>
          <p:cNvSpPr/>
          <p:nvPr/>
        </p:nvSpPr>
        <p:spPr>
          <a:xfrm>
            <a:off x="5182541" y="2362200"/>
            <a:ext cx="3580459" cy="1345096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Buying into this myth makes us lazy assuming that our selling competence is fixed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CF41C354-FDF3-4C04-9133-05A63E0A8320}"/>
              </a:ext>
            </a:extLst>
          </p:cNvPr>
          <p:cNvSpPr/>
          <p:nvPr/>
        </p:nvSpPr>
        <p:spPr>
          <a:xfrm>
            <a:off x="278296" y="4164496"/>
            <a:ext cx="5290930" cy="2273576"/>
          </a:xfrm>
          <a:prstGeom prst="homePlate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Great Salespeople </a:t>
            </a:r>
            <a:r>
              <a:rPr lang="en-US" sz="2800" b="1" dirty="0">
                <a:solidFill>
                  <a:schemeClr val="bg1"/>
                </a:solidFill>
              </a:rPr>
              <a:t>DEVELOP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Selling requires many different elements that no one person will naturally be good at all of them, you must develop your skills, not just rely on a small set of natural strengths. Thus…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2BB2AB5-DECB-427D-8B4B-BE7E9F52461F}"/>
              </a:ext>
            </a:extLst>
          </p:cNvPr>
          <p:cNvCxnSpPr>
            <a:endCxn id="8" idx="7"/>
          </p:cNvCxnSpPr>
          <p:nvPr/>
        </p:nvCxnSpPr>
        <p:spPr>
          <a:xfrm flipV="1">
            <a:off x="2057400" y="2453081"/>
            <a:ext cx="2230987" cy="11390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ECA6261-728A-465D-9FF1-19E7607E58E6}"/>
              </a:ext>
            </a:extLst>
          </p:cNvPr>
          <p:cNvSpPr txBox="1"/>
          <p:nvPr/>
        </p:nvSpPr>
        <p:spPr>
          <a:xfrm>
            <a:off x="5715000" y="4164496"/>
            <a:ext cx="3200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Sometimes you get to be yourself, and sometimes you have to be …</a:t>
            </a:r>
          </a:p>
          <a:p>
            <a:endParaRPr lang="en-US" sz="1000" b="1" dirty="0"/>
          </a:p>
          <a:p>
            <a:pPr algn="ctr"/>
            <a:r>
              <a:rPr lang="en-US" sz="3200" b="1" dirty="0">
                <a:solidFill>
                  <a:srgbClr val="FCC30F"/>
                </a:solidFill>
              </a:rPr>
              <a:t>BETTER THAN YOURSELF!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C25083F-1D6A-4D28-9492-B78218EF7BD7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4050847-180F-4815-8835-A142AFE8C559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957AB9A-AC6A-437F-84B2-33BEFE9C5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57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Three Rules to Learn</a:t>
            </a:r>
            <a:br>
              <a:rPr lang="en-US" dirty="0"/>
            </a:br>
            <a:r>
              <a:rPr lang="en-US" sz="2400" dirty="0"/>
              <a:t>(in-order to learn to sell!)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8153400" cy="4343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000" b="1" dirty="0">
                <a:solidFill>
                  <a:srgbClr val="FCC30F"/>
                </a:solidFill>
              </a:rPr>
              <a:t>Focus on Right – Awkward will go away</a:t>
            </a:r>
          </a:p>
          <a:p>
            <a:pPr lvl="1" eaLnBrk="1" hangingPunct="1"/>
            <a:r>
              <a:rPr lang="en-US" sz="2200" dirty="0"/>
              <a:t>Smooth is overrated, and smooth &amp; wrong is dangerous!  Learning always requires an awkward transition.</a:t>
            </a:r>
          </a:p>
          <a:p>
            <a:r>
              <a:rPr lang="en-US" sz="3000" b="1" dirty="0">
                <a:solidFill>
                  <a:srgbClr val="FCC30F"/>
                </a:solidFill>
              </a:rPr>
              <a:t>Whoever Prepares Best, Wins!</a:t>
            </a:r>
          </a:p>
          <a:p>
            <a:pPr lvl="1"/>
            <a:r>
              <a:rPr lang="en-US" dirty="0"/>
              <a:t>Great salespeople out prepare their competition and create their wins before they even arrive at the customer’s location.</a:t>
            </a:r>
            <a:endParaRPr lang="en-US" sz="3000" b="1" dirty="0"/>
          </a:p>
          <a:p>
            <a:r>
              <a:rPr lang="en-US" sz="3000" b="1" dirty="0">
                <a:solidFill>
                  <a:srgbClr val="FCC30F"/>
                </a:solidFill>
              </a:rPr>
              <a:t>Moments of Truth Rule</a:t>
            </a:r>
          </a:p>
          <a:p>
            <a:pPr lvl="1"/>
            <a:r>
              <a:rPr lang="en-US" sz="2200" dirty="0"/>
              <a:t>In any interaction the success will often hinge on small moments where things can go well or poorly.  These are your selling moments of truth.</a:t>
            </a:r>
          </a:p>
          <a:p>
            <a:pPr lvl="1"/>
            <a:r>
              <a:rPr lang="en-US" sz="2200" dirty="0"/>
              <a:t>Great sales people win these moments just slightly more than the mid-level salespeople do.  But those </a:t>
            </a:r>
            <a:r>
              <a:rPr lang="en-US" sz="2200" u="sng" dirty="0"/>
              <a:t>small wins add up</a:t>
            </a:r>
            <a:r>
              <a:rPr lang="en-US" sz="2200" dirty="0"/>
              <a:t>! </a:t>
            </a:r>
          </a:p>
          <a:p>
            <a:endParaRPr lang="en-US" b="1" dirty="0"/>
          </a:p>
          <a:p>
            <a:endParaRPr lang="en-US" sz="26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D950E0-4DCE-4B36-BA94-0EF3067529BA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72D0A3-913C-4249-B7E0-EB82C1821445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5FD1B85-F448-4B83-9731-FF6BE282E571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44CB04-6418-498A-80F6-02A96E4D0D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Three Selling Fundamentals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A95DDC-B6F8-4C71-9654-E9A5170E4FDC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/>
              <a:t>©  2018 The Sales Faculty @ Western Michigan University</a:t>
            </a:r>
            <a:endParaRPr lang="en-US" altLang="en-US" dirty="0"/>
          </a:p>
        </p:txBody>
      </p:sp>
      <p:sp>
        <p:nvSpPr>
          <p:cNvPr id="4" name="Rectangle: Top Corners Snipped 3">
            <a:extLst>
              <a:ext uri="{FF2B5EF4-FFF2-40B4-BE49-F238E27FC236}">
                <a16:creationId xmlns:a16="http://schemas.microsoft.com/office/drawing/2014/main" id="{DCF64082-F62D-49E6-9C98-704F6EF57BB8}"/>
              </a:ext>
            </a:extLst>
          </p:cNvPr>
          <p:cNvSpPr/>
          <p:nvPr/>
        </p:nvSpPr>
        <p:spPr>
          <a:xfrm>
            <a:off x="228600" y="2286000"/>
            <a:ext cx="2590800" cy="4038600"/>
          </a:xfrm>
          <a:prstGeom prst="snip2SameRect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3500" b="1" dirty="0">
                <a:solidFill>
                  <a:schemeClr val="bg1"/>
                </a:solidFill>
              </a:rPr>
              <a:t>Value</a:t>
            </a:r>
          </a:p>
          <a:p>
            <a:pPr algn="ctr" eaLnBrk="1" hangingPunct="1">
              <a:lnSpc>
                <a:spcPct val="9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2600" dirty="0">
                <a:solidFill>
                  <a:schemeClr val="bg1"/>
                </a:solidFill>
              </a:rPr>
              <a:t>The Basis of all Buying</a:t>
            </a:r>
          </a:p>
          <a:p>
            <a:pPr algn="ctr" eaLnBrk="1" hangingPunct="1"/>
            <a:endParaRPr lang="en-US" sz="10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People buy when the bundle of benefits outweigh the bundle of costs.</a:t>
            </a:r>
          </a:p>
          <a:p>
            <a:pPr algn="ctr" eaLnBrk="1" hangingPunct="1"/>
            <a:endParaRPr lang="en-US" sz="8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It’s complicatedly simple!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: Top Corners Snipped 7">
            <a:extLst>
              <a:ext uri="{FF2B5EF4-FFF2-40B4-BE49-F238E27FC236}">
                <a16:creationId xmlns:a16="http://schemas.microsoft.com/office/drawing/2014/main" id="{542DA8F6-8B86-4AA9-ABD3-5781762A2E67}"/>
              </a:ext>
            </a:extLst>
          </p:cNvPr>
          <p:cNvSpPr/>
          <p:nvPr/>
        </p:nvSpPr>
        <p:spPr>
          <a:xfrm>
            <a:off x="3048000" y="2286000"/>
            <a:ext cx="2590800" cy="4038600"/>
          </a:xfrm>
          <a:prstGeom prst="snip2SameRect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3500" b="1" dirty="0">
                <a:solidFill>
                  <a:schemeClr val="bg1"/>
                </a:solidFill>
              </a:rPr>
              <a:t>Adaptive</a:t>
            </a:r>
          </a:p>
          <a:p>
            <a:pPr algn="ctr" eaLnBrk="1" hangingPunct="1">
              <a:lnSpc>
                <a:spcPct val="9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2600" dirty="0">
                <a:solidFill>
                  <a:schemeClr val="bg1"/>
                </a:solidFill>
              </a:rPr>
              <a:t>The New Golden Rule</a:t>
            </a:r>
          </a:p>
          <a:p>
            <a:pPr algn="ctr" eaLnBrk="1" hangingPunct="1">
              <a:lnSpc>
                <a:spcPct val="9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Altering your selling behaviors to best fit the selling situation.  </a:t>
            </a:r>
          </a:p>
          <a:p>
            <a:pPr algn="ctr" eaLnBrk="1" hangingPunct="1"/>
            <a:endParaRPr lang="en-US" sz="8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You must be adaptive to be great!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: Top Corners Snipped 8">
            <a:extLst>
              <a:ext uri="{FF2B5EF4-FFF2-40B4-BE49-F238E27FC236}">
                <a16:creationId xmlns:a16="http://schemas.microsoft.com/office/drawing/2014/main" id="{AFA0A106-5533-4C95-972B-D8712B768A5C}"/>
              </a:ext>
            </a:extLst>
          </p:cNvPr>
          <p:cNvSpPr/>
          <p:nvPr/>
        </p:nvSpPr>
        <p:spPr>
          <a:xfrm>
            <a:off x="5867400" y="2286000"/>
            <a:ext cx="2971799" cy="4038600"/>
          </a:xfrm>
          <a:prstGeom prst="snip2SameRect">
            <a:avLst/>
          </a:prstGeom>
          <a:solidFill>
            <a:srgbClr val="EDE1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3100" b="1" dirty="0">
                <a:solidFill>
                  <a:schemeClr val="bg1"/>
                </a:solidFill>
              </a:rPr>
              <a:t>Relationship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2600" dirty="0">
                <a:solidFill>
                  <a:schemeClr val="bg1"/>
                </a:solidFill>
              </a:rPr>
              <a:t>Where the Real Money is</a:t>
            </a:r>
            <a:endParaRPr lang="en-US" sz="2200" dirty="0">
              <a:solidFill>
                <a:schemeClr val="bg1"/>
              </a:solidFill>
            </a:endParaRPr>
          </a:p>
          <a:p>
            <a:pPr algn="ctr" eaLnBrk="1" hangingPunct="1"/>
            <a:endParaRPr lang="en-US" sz="10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Transactions won’t make you successful, relationships will.  </a:t>
            </a:r>
          </a:p>
          <a:p>
            <a:pPr algn="ctr" eaLnBrk="1" hangingPunct="1"/>
            <a:endParaRPr lang="en-US" sz="8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Establish, grow and cherish relationships and real success will follow!</a:t>
            </a:r>
          </a:p>
          <a:p>
            <a:pPr algn="ctr" eaLnBrk="1" hangingPunct="1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846550D-4619-4547-877C-AF36CD396A8B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DEB14F2-3702-4E2E-868C-553FF184F358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9532E73-B2AD-409D-92A2-F77241D371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700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153400" cy="4216328"/>
          </a:xfrm>
        </p:spPr>
        <p:txBody>
          <a:bodyPr>
            <a:normAutofit/>
          </a:bodyPr>
          <a:lstStyle/>
          <a:p>
            <a:r>
              <a:rPr lang="en-US" sz="3200" dirty="0"/>
              <a:t>You must be willing to get awkward in order to learn to sell in a </a:t>
            </a:r>
            <a:r>
              <a:rPr lang="en-US" sz="3200" b="1" dirty="0"/>
              <a:t>structured</a:t>
            </a:r>
            <a:r>
              <a:rPr lang="en-US" sz="3200" dirty="0"/>
              <a:t>, yet </a:t>
            </a:r>
            <a:r>
              <a:rPr lang="en-US" sz="3200" b="1" dirty="0"/>
              <a:t>adaptive</a:t>
            </a:r>
            <a:r>
              <a:rPr lang="en-US" sz="3200" dirty="0"/>
              <a:t> way.</a:t>
            </a:r>
          </a:p>
          <a:p>
            <a:pPr lvl="1"/>
            <a:r>
              <a:rPr lang="en-US" sz="2800" dirty="0"/>
              <a:t>You must dismiss the myths and buy into the goal of </a:t>
            </a:r>
            <a:r>
              <a:rPr lang="en-US" sz="2800" b="1" u="sng" dirty="0">
                <a:solidFill>
                  <a:srgbClr val="FCC30F"/>
                </a:solidFill>
              </a:rPr>
              <a:t>DEVELOPMENT!</a:t>
            </a:r>
          </a:p>
          <a:p>
            <a:pPr lvl="4"/>
            <a:endParaRPr lang="en-US" sz="2400" b="1" u="sng" dirty="0"/>
          </a:p>
          <a:p>
            <a:r>
              <a:rPr lang="en-US" sz="3200" dirty="0"/>
              <a:t>Everything in this course will be based on making you a </a:t>
            </a:r>
            <a:r>
              <a:rPr lang="en-US" sz="3200" b="1" dirty="0"/>
              <a:t>Value Focused</a:t>
            </a:r>
            <a:r>
              <a:rPr lang="en-US" sz="3200" dirty="0"/>
              <a:t>, </a:t>
            </a:r>
            <a:r>
              <a:rPr lang="en-US" sz="3200" b="1" dirty="0"/>
              <a:t>Adaptive</a:t>
            </a:r>
            <a:r>
              <a:rPr lang="en-US" sz="3200" dirty="0"/>
              <a:t>, and </a:t>
            </a:r>
            <a:r>
              <a:rPr lang="en-US" sz="3200" b="1" dirty="0"/>
              <a:t>Relationship Driven </a:t>
            </a:r>
            <a:r>
              <a:rPr lang="en-US" sz="3200" dirty="0"/>
              <a:t>seller.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63C0B7-3C34-4D01-B896-2662154601DB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51872E5-D905-473B-9F91-2E59DFD43217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A239C3A-86CE-47A2-AAF7-01C10CA4BC8F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E880EE-E2B3-45E3-A784-473E1EA2A5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998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ronco Colors">
      <a:dk1>
        <a:sysClr val="windowText" lastClr="000000"/>
      </a:dk1>
      <a:lt1>
        <a:sysClr val="window" lastClr="FFFFFF"/>
      </a:lt1>
      <a:dk2>
        <a:srgbClr val="442416"/>
      </a:dk2>
      <a:lt2>
        <a:srgbClr val="EDE1AA"/>
      </a:lt2>
      <a:accent1>
        <a:srgbClr val="FCC316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5223</TotalTime>
  <Words>503</Words>
  <Application>Microsoft Office PowerPoint</Application>
  <PresentationFormat>On-screen Show (4:3)</PresentationFormat>
  <Paragraphs>81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The Selling Fundamentals Series Selling Big Picture</vt:lpstr>
      <vt:lpstr>Selling in Modern Times</vt:lpstr>
      <vt:lpstr>The Basic Selling Process </vt:lpstr>
      <vt:lpstr>The Big Myth: Born to Sell</vt:lpstr>
      <vt:lpstr>Three Rules to Learn (in-order to learn to sell!)</vt:lpstr>
      <vt:lpstr>Three Selling Fundamentals</vt:lpstr>
      <vt:lpstr>BIG Picture Conclusion</vt:lpstr>
    </vt:vector>
  </TitlesOfParts>
  <Company>Western Michigan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Questioning &amp; Listening</dc:title>
  <dc:creator>HCOB-TEST</dc:creator>
  <cp:lastModifiedBy>James A Eckert</cp:lastModifiedBy>
  <cp:revision>153</cp:revision>
  <dcterms:created xsi:type="dcterms:W3CDTF">2008-06-26T03:12:39Z</dcterms:created>
  <dcterms:modified xsi:type="dcterms:W3CDTF">2018-10-08T16:02:16Z</dcterms:modified>
</cp:coreProperties>
</file>