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8"/>
  </p:notesMasterIdLst>
  <p:handoutMasterIdLst>
    <p:handoutMasterId r:id="rId9"/>
  </p:handoutMasterIdLst>
  <p:sldIdLst>
    <p:sldId id="361" r:id="rId2"/>
    <p:sldId id="354" r:id="rId3"/>
    <p:sldId id="360" r:id="rId4"/>
    <p:sldId id="480" r:id="rId5"/>
    <p:sldId id="453" r:id="rId6"/>
    <p:sldId id="4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826"/>
    <a:srgbClr val="FCC30F"/>
    <a:srgbClr val="44241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>
    <p:restoredLeft sz="15987" autoAdjust="0"/>
    <p:restoredTop sz="94660"/>
  </p:normalViewPr>
  <p:slideViewPr>
    <p:cSldViewPr>
      <p:cViewPr varScale="1">
        <p:scale>
          <a:sx n="83" d="100"/>
          <a:sy n="83" d="100"/>
        </p:scale>
        <p:origin x="143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6856413" cy="838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sz="1800" b="1" dirty="0" smtClean="0"/>
              <a:t>The Selling Fundamentals Series: </a:t>
            </a:r>
          </a:p>
          <a:p>
            <a:pPr algn="ctr"/>
            <a:r>
              <a:rPr lang="en-US" sz="2800" b="1" dirty="0" smtClean="0"/>
              <a:t>Starting Strong</a:t>
            </a:r>
            <a:endParaRPr lang="en-US" sz="2800" b="1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46482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© 2018 The Sales Faculty at Western Michigan University.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8" r="6772" b="37453"/>
          <a:stretch/>
        </p:blipFill>
        <p:spPr>
          <a:xfrm>
            <a:off x="-1" y="81988"/>
            <a:ext cx="914401" cy="7066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5000" y="8789924"/>
            <a:ext cx="1019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Module #4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32983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76F207-4297-4FE8-A22D-99381D8BA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9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EE220-C4EE-40B4-ADD9-67ADBD1E15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4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E33E1DE6-1004-4B9C-8FA2-3A5682E82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94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670885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795738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0650219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819700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662814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810005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89B-A79F-4408-B881-0523A81EAB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51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5B4D3B38-D7B2-4E8C-A39A-8904926518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98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F03E-29E5-4862-9812-6379E290B8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41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8554ADE-57CD-4E25-8474-E504005CE8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38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D36D-DF92-4501-8908-7B9CCE3DD6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49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314C-CEA4-4217-8CFE-2F029713809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77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5012-892E-471C-8EE3-F79177E7FB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77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FA48-0E39-414A-B9DE-88DCEE21DE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11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7D18-7954-480F-B19F-6CC1C202A2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08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0B12-F70D-481E-A1F3-F9BBF6D4E4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43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236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12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9.svg"/><Relationship Id="rId5" Type="http://schemas.openxmlformats.org/officeDocument/2006/relationships/image" Target="../media/image13.sv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17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svg"/><Relationship Id="rId5" Type="http://schemas.openxmlformats.org/officeDocument/2006/relationships/image" Target="../media/image15.png"/><Relationship Id="rId4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0945C2D7-8667-4C6C-9A6F-DF15C0E8895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/>
          <a:lstStyle/>
          <a:p>
            <a:pPr eaLnBrk="1" hangingPunct="1"/>
            <a:r>
              <a:rPr lang="en-US" dirty="0"/>
              <a:t>The Sales Faculty</a:t>
            </a:r>
          </a:p>
          <a:p>
            <a:pPr eaLnBrk="1" hangingPunct="1"/>
            <a:r>
              <a:rPr lang="en-US" dirty="0"/>
              <a:t>Western Michigan University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2B7A45-2FAF-4D45-A2FA-6070ABFC2E32}"/>
              </a:ext>
            </a:extLst>
          </p:cNvPr>
          <p:cNvSpPr txBox="1"/>
          <p:nvPr/>
        </p:nvSpPr>
        <p:spPr>
          <a:xfrm>
            <a:off x="7086600" y="294319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42416"/>
                </a:solidFill>
              </a:rPr>
              <a:t>Module #4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6FDC495B-E373-49E0-9A1A-303A420D63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2733709"/>
            <a:ext cx="6274710" cy="1373070"/>
          </a:xfrm>
        </p:spPr>
        <p:txBody>
          <a:bodyPr/>
          <a:lstStyle/>
          <a:p>
            <a:pPr>
              <a:lnSpc>
                <a:spcPts val="7000"/>
              </a:lnSpc>
            </a:pPr>
            <a:r>
              <a:rPr lang="en-US" sz="3200" dirty="0">
                <a:solidFill>
                  <a:prstClr val="white"/>
                </a:solidFill>
              </a:rPr>
              <a:t>The Selling Fundamentals Series</a:t>
            </a:r>
            <a:br>
              <a:rPr lang="en-US" sz="3200" dirty="0">
                <a:solidFill>
                  <a:prstClr val="white"/>
                </a:solidFill>
              </a:rPr>
            </a:br>
            <a:r>
              <a:rPr lang="en-US" dirty="0"/>
              <a:t>Starting Strong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4A0AD47-95B3-43FF-BB20-3036E905B8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61" y="249687"/>
            <a:ext cx="3057939" cy="101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21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RULE #1: Don’t Wing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1"/>
            <a:ext cx="8153400" cy="838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Every customer interaction is precious, and to win more often, start from a stronger position.  AVOID&gt;&gt;&gt;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1639" y="3069256"/>
            <a:ext cx="3735561" cy="172354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442416"/>
                </a:solidFill>
              </a:rPr>
              <a:t>Stupid Questions</a:t>
            </a:r>
          </a:p>
          <a:p>
            <a:pPr algn="ctr" eaLnBrk="1" hangingPunct="1"/>
            <a:r>
              <a:rPr lang="en-US" dirty="0">
                <a:solidFill>
                  <a:srgbClr val="442416"/>
                </a:solidFill>
              </a:rPr>
              <a:t>ANY question that resembles “What do you do here?” or other questions you could have obviously answered thru research</a:t>
            </a:r>
          </a:p>
          <a:p>
            <a:pPr algn="ctr" eaLnBrk="1" hangingPunct="1"/>
            <a:endParaRPr lang="en-US" sz="10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495800" y="3069255"/>
            <a:ext cx="4191000" cy="172354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442416"/>
                </a:solidFill>
              </a:rPr>
              <a:t>Stupid Approaches</a:t>
            </a:r>
          </a:p>
          <a:p>
            <a:pPr algn="ctr" eaLnBrk="1" hangingPunct="1"/>
            <a:r>
              <a:rPr lang="en-US" dirty="0">
                <a:solidFill>
                  <a:srgbClr val="442416"/>
                </a:solidFill>
              </a:rPr>
              <a:t>Not having the resources you need pre-set before the meeting (materials, props) and not being ready for obvious elements (e.g. objections)</a:t>
            </a:r>
          </a:p>
          <a:p>
            <a:pPr algn="ctr" eaLnBrk="1" hangingPunct="1"/>
            <a:endParaRPr lang="en-US" sz="10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B2DEA1-D1E9-420B-B299-659287F8800D}"/>
              </a:ext>
            </a:extLst>
          </p:cNvPr>
          <p:cNvSpPr/>
          <p:nvPr/>
        </p:nvSpPr>
        <p:spPr>
          <a:xfrm>
            <a:off x="2667000" y="4989650"/>
            <a:ext cx="2858381" cy="1468237"/>
          </a:xfrm>
          <a:prstGeom prst="roundRect">
            <a:avLst/>
          </a:prstGeom>
          <a:solidFill>
            <a:srgbClr val="7C582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CC30F"/>
                </a:solidFill>
              </a:rPr>
              <a:t>INSIGHT</a:t>
            </a:r>
          </a:p>
          <a:p>
            <a:pPr algn="ctr"/>
            <a:r>
              <a:rPr lang="en-US" dirty="0"/>
              <a:t>Information that suggests more targeted approaches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7717DD2-D037-47D3-AE86-843066129A91}"/>
              </a:ext>
            </a:extLst>
          </p:cNvPr>
          <p:cNvSpPr/>
          <p:nvPr/>
        </p:nvSpPr>
        <p:spPr>
          <a:xfrm>
            <a:off x="5726700" y="4989650"/>
            <a:ext cx="2858381" cy="1468237"/>
          </a:xfrm>
          <a:prstGeom prst="roundRect">
            <a:avLst/>
          </a:prstGeom>
          <a:solidFill>
            <a:srgbClr val="7C582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CC30F"/>
                </a:solidFill>
              </a:rPr>
              <a:t>STARTING POINTS</a:t>
            </a:r>
          </a:p>
          <a:p>
            <a:pPr algn="ctr"/>
            <a:r>
              <a:rPr lang="en-US" dirty="0"/>
              <a:t>Information that allows you to start ahead of point zero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E7F76D67-743C-4A43-9A51-B6BC86A9BA0F}"/>
              </a:ext>
            </a:extLst>
          </p:cNvPr>
          <p:cNvSpPr/>
          <p:nvPr/>
        </p:nvSpPr>
        <p:spPr>
          <a:xfrm>
            <a:off x="531639" y="4989650"/>
            <a:ext cx="2059161" cy="1468237"/>
          </a:xfrm>
          <a:prstGeom prst="homePlat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442416"/>
                </a:solidFill>
              </a:rPr>
              <a:t>Good Preparation leads to…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0162B0-A07C-4A89-9193-8162E2282FF5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4BCD76-35CA-4FB3-AA8F-B033F3AF48CE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D91305B-9F08-4B25-88CC-896B2C1872C1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73BA332-07C7-47A6-B07B-411C8F91CD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705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53228"/>
            <a:ext cx="7047173" cy="10809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/>
              <a:t>Rule #2: Prepare SMARTLY!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528326" y="2154239"/>
            <a:ext cx="8229600" cy="582024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sz="3600" b="1" dirty="0">
                <a:solidFill>
                  <a:srgbClr val="FFC000"/>
                </a:solidFill>
              </a:rPr>
              <a:t>Prep Rule: 1 to 1 </a:t>
            </a:r>
            <a:r>
              <a:rPr lang="en-US" sz="2300" b="1" dirty="0">
                <a:solidFill>
                  <a:srgbClr val="FFC000"/>
                </a:solidFill>
              </a:rPr>
              <a:t>prep time to customer time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56316" y="2880829"/>
            <a:ext cx="4063284" cy="12926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442416"/>
                </a:solidFill>
              </a:rPr>
              <a:t>Saves Time</a:t>
            </a:r>
          </a:p>
          <a:p>
            <a:pPr algn="ctr" eaLnBrk="1" hangingPunct="1"/>
            <a:r>
              <a:rPr lang="en-US" dirty="0">
                <a:solidFill>
                  <a:srgbClr val="442416"/>
                </a:solidFill>
              </a:rPr>
              <a:t>The unproductive time with the customer and the overall time spent getting to a solid yes or no is cut.  </a:t>
            </a:r>
            <a:endParaRPr lang="en-US" sz="1000" dirty="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671451" y="2880829"/>
            <a:ext cx="4063284" cy="12926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442416"/>
                </a:solidFill>
              </a:rPr>
              <a:t>More Effective</a:t>
            </a:r>
          </a:p>
          <a:p>
            <a:pPr algn="ctr" eaLnBrk="1" hangingPunct="1"/>
            <a:r>
              <a:rPr lang="en-US" dirty="0">
                <a:solidFill>
                  <a:srgbClr val="442416"/>
                </a:solidFill>
              </a:rPr>
              <a:t>You often don’t get a second chance and a prepared salesperson has more effective customer interactions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0EE36A3-D740-48C8-B9A9-9AF699A2E19F}"/>
              </a:ext>
            </a:extLst>
          </p:cNvPr>
          <p:cNvGrpSpPr/>
          <p:nvPr/>
        </p:nvGrpSpPr>
        <p:grpSpPr>
          <a:xfrm>
            <a:off x="531639" y="4419600"/>
            <a:ext cx="4068465" cy="1752600"/>
            <a:chOff x="531639" y="4419600"/>
            <a:chExt cx="4068465" cy="175260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2A6F6AF-504A-449E-8BCD-A2B27B40D7CC}"/>
                </a:ext>
              </a:extLst>
            </p:cNvPr>
            <p:cNvGrpSpPr/>
            <p:nvPr/>
          </p:nvGrpSpPr>
          <p:grpSpPr>
            <a:xfrm>
              <a:off x="531639" y="4419600"/>
              <a:ext cx="4068465" cy="1752600"/>
              <a:chOff x="531639" y="4419600"/>
              <a:chExt cx="4068465" cy="1752600"/>
            </a:xfrm>
          </p:grpSpPr>
          <p:pic>
            <p:nvPicPr>
              <p:cNvPr id="3" name="Graphic 2" descr="Man and Woman">
                <a:extLst>
                  <a:ext uri="{FF2B5EF4-FFF2-40B4-BE49-F238E27FC236}">
                    <a16:creationId xmlns:a16="http://schemas.microsoft.com/office/drawing/2014/main" id="{C384BA64-2253-438C-8879-8DD756ABD1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157670" y="4462624"/>
                <a:ext cx="1442434" cy="1442434"/>
              </a:xfrm>
              <a:prstGeom prst="rect">
                <a:avLst/>
              </a:prstGeom>
            </p:spPr>
          </p:pic>
          <p:sp>
            <p:nvSpPr>
              <p:cNvPr id="6" name="Arrow: Pentagon 5">
                <a:extLst>
                  <a:ext uri="{FF2B5EF4-FFF2-40B4-BE49-F238E27FC236}">
                    <a16:creationId xmlns:a16="http://schemas.microsoft.com/office/drawing/2014/main" id="{12247898-F74C-4243-9FB8-6172B8B7BD8A}"/>
                  </a:ext>
                </a:extLst>
              </p:cNvPr>
              <p:cNvSpPr/>
              <p:nvPr/>
            </p:nvSpPr>
            <p:spPr>
              <a:xfrm>
                <a:off x="531639" y="4419600"/>
                <a:ext cx="2597927" cy="1752600"/>
              </a:xfrm>
              <a:prstGeom prst="homePlate">
                <a:avLst/>
              </a:prstGeom>
              <a:solidFill>
                <a:srgbClr val="7C582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t" anchorCtr="0"/>
              <a:lstStyle/>
              <a:p>
                <a:pPr algn="ctr"/>
                <a:r>
                  <a:rPr lang="en-US" sz="2800" b="1" dirty="0"/>
                  <a:t>PEOPLE</a:t>
                </a: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3772830-AA2A-43B6-968C-71E0382E5AD7}"/>
                </a:ext>
              </a:extLst>
            </p:cNvPr>
            <p:cNvSpPr txBox="1"/>
            <p:nvPr/>
          </p:nvSpPr>
          <p:spPr>
            <a:xfrm flipH="1">
              <a:off x="1097773" y="4694058"/>
              <a:ext cx="1752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Education</a:t>
              </a:r>
            </a:p>
            <a:p>
              <a:r>
                <a:rPr lang="en-US" dirty="0"/>
                <a:t>Work History</a:t>
              </a:r>
            </a:p>
            <a:p>
              <a:r>
                <a:rPr lang="en-US" dirty="0"/>
                <a:t>Affiliations</a:t>
              </a:r>
            </a:p>
            <a:p>
              <a:r>
                <a:rPr lang="en-US" dirty="0"/>
                <a:t>Interests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1B5B310-6E2A-40EF-AAC8-12A554A1193E}"/>
              </a:ext>
            </a:extLst>
          </p:cNvPr>
          <p:cNvGrpSpPr/>
          <p:nvPr/>
        </p:nvGrpSpPr>
        <p:grpSpPr>
          <a:xfrm>
            <a:off x="4653159" y="4410845"/>
            <a:ext cx="3932700" cy="1752600"/>
            <a:chOff x="4653159" y="4410845"/>
            <a:chExt cx="3932700" cy="175260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8D40CF0-B30C-4B7E-9801-037D634282FF}"/>
                </a:ext>
              </a:extLst>
            </p:cNvPr>
            <p:cNvGrpSpPr/>
            <p:nvPr/>
          </p:nvGrpSpPr>
          <p:grpSpPr>
            <a:xfrm>
              <a:off x="4653159" y="4410845"/>
              <a:ext cx="3932700" cy="1752600"/>
              <a:chOff x="4653159" y="4410845"/>
              <a:chExt cx="3932700" cy="1752600"/>
            </a:xfrm>
          </p:grpSpPr>
          <p:pic>
            <p:nvPicPr>
              <p:cNvPr id="5" name="Graphic 4" descr="Building">
                <a:extLst>
                  <a:ext uri="{FF2B5EF4-FFF2-40B4-BE49-F238E27FC236}">
                    <a16:creationId xmlns:a16="http://schemas.microsoft.com/office/drawing/2014/main" id="{F84FB520-0B16-4AAE-A709-489EF49B6B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4653159" y="4545970"/>
                <a:ext cx="1272150" cy="1272150"/>
              </a:xfrm>
              <a:prstGeom prst="rect">
                <a:avLst/>
              </a:prstGeom>
            </p:spPr>
          </p:pic>
          <p:sp>
            <p:nvSpPr>
              <p:cNvPr id="12" name="Arrow: Pentagon 11">
                <a:extLst>
                  <a:ext uri="{FF2B5EF4-FFF2-40B4-BE49-F238E27FC236}">
                    <a16:creationId xmlns:a16="http://schemas.microsoft.com/office/drawing/2014/main" id="{25117576-3A59-4C83-A4A8-15CC12636631}"/>
                  </a:ext>
                </a:extLst>
              </p:cNvPr>
              <p:cNvSpPr/>
              <p:nvPr/>
            </p:nvSpPr>
            <p:spPr>
              <a:xfrm rot="10800000">
                <a:off x="5987932" y="4410845"/>
                <a:ext cx="2597927" cy="1752600"/>
              </a:xfrm>
              <a:prstGeom prst="homePlate">
                <a:avLst/>
              </a:prstGeom>
              <a:solidFill>
                <a:srgbClr val="7C582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t" anchorCtr="0"/>
              <a:lstStyle/>
              <a:p>
                <a:pPr algn="ctr"/>
                <a:r>
                  <a:rPr lang="en-US" sz="2800" b="1" dirty="0"/>
                  <a:t>COMPANY</a:t>
                </a: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4884F37-7720-48E1-B5D9-E9409927049A}"/>
                </a:ext>
              </a:extLst>
            </p:cNvPr>
            <p:cNvSpPr txBox="1"/>
            <p:nvPr/>
          </p:nvSpPr>
          <p:spPr>
            <a:xfrm flipH="1">
              <a:off x="6293627" y="4686980"/>
              <a:ext cx="1752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Biz Model</a:t>
              </a:r>
            </a:p>
            <a:p>
              <a:pPr algn="r"/>
              <a:r>
                <a:rPr lang="en-US" dirty="0"/>
                <a:t>Nuts &amp; Bolts</a:t>
              </a:r>
            </a:p>
            <a:p>
              <a:pPr algn="r"/>
              <a:r>
                <a:rPr lang="en-US" dirty="0"/>
                <a:t>Self-Image</a:t>
              </a:r>
            </a:p>
            <a:p>
              <a:pPr algn="r"/>
              <a:r>
                <a:rPr lang="en-US" dirty="0"/>
                <a:t>Culture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B1698D1-DA60-437D-8C38-41E90A7FF154}"/>
              </a:ext>
            </a:extLst>
          </p:cNvPr>
          <p:cNvSpPr txBox="1"/>
          <p:nvPr/>
        </p:nvSpPr>
        <p:spPr>
          <a:xfrm>
            <a:off x="2850373" y="5898348"/>
            <a:ext cx="3682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CONNECTIONS  –  SOLUTONS</a:t>
            </a:r>
          </a:p>
          <a:p>
            <a:r>
              <a:rPr lang="en-US" dirty="0"/>
              <a:t>QUESTIONS   –   PERSUATION 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05423BF-AF0D-4A8C-9293-9456EF37B72F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CCD0A6E-A0D2-4F06-A902-D69264C5BCC4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1C10214-EA4F-455D-B39C-5D162559FD3A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D1189DF-A9C5-4492-A43D-DE46A800B3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671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3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F123E19-5778-423B-8525-7EEE76424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Flow &amp; Mechanics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4634A46-5B63-424B-9078-BDD4FF717150}"/>
              </a:ext>
            </a:extLst>
          </p:cNvPr>
          <p:cNvGrpSpPr/>
          <p:nvPr/>
        </p:nvGrpSpPr>
        <p:grpSpPr>
          <a:xfrm>
            <a:off x="5047705" y="2642879"/>
            <a:ext cx="3900809" cy="914400"/>
            <a:chOff x="199644" y="2514600"/>
            <a:chExt cx="3900809" cy="9144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1A17DDF-41C2-4AB1-A7F0-2513B9C726F9}"/>
                </a:ext>
              </a:extLst>
            </p:cNvPr>
            <p:cNvSpPr txBox="1"/>
            <p:nvPr/>
          </p:nvSpPr>
          <p:spPr>
            <a:xfrm>
              <a:off x="199644" y="2702397"/>
              <a:ext cx="2981907" cy="523220"/>
            </a:xfrm>
            <a:prstGeom prst="rect">
              <a:avLst/>
            </a:prstGeom>
            <a:noFill/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Relax and SMILE</a:t>
              </a:r>
            </a:p>
          </p:txBody>
        </p:sp>
        <p:pic>
          <p:nvPicPr>
            <p:cNvPr id="14" name="Graphic 13" descr="Smiling Face with Solid Fill">
              <a:extLst>
                <a:ext uri="{FF2B5EF4-FFF2-40B4-BE49-F238E27FC236}">
                  <a16:creationId xmlns:a16="http://schemas.microsoft.com/office/drawing/2014/main" id="{639AD0B0-0C29-445C-BA00-00F4729DD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86053" y="2514600"/>
              <a:ext cx="914400" cy="914400"/>
            </a:xfrm>
            <a:prstGeom prst="rect">
              <a:avLst/>
            </a:prstGeom>
          </p:spPr>
        </p:pic>
      </p:grpSp>
      <p:sp>
        <p:nvSpPr>
          <p:cNvPr id="17" name="Flowchart: Off-page Connector 16">
            <a:extLst>
              <a:ext uri="{FF2B5EF4-FFF2-40B4-BE49-F238E27FC236}">
                <a16:creationId xmlns:a16="http://schemas.microsoft.com/office/drawing/2014/main" id="{988BBED4-5198-4026-AA30-CC592D889865}"/>
              </a:ext>
            </a:extLst>
          </p:cNvPr>
          <p:cNvSpPr/>
          <p:nvPr/>
        </p:nvSpPr>
        <p:spPr>
          <a:xfrm>
            <a:off x="380199" y="2635086"/>
            <a:ext cx="4267200" cy="914400"/>
          </a:xfrm>
          <a:prstGeom prst="flowChartOffpageConnector">
            <a:avLst/>
          </a:prstGeom>
          <a:solidFill>
            <a:srgbClr val="7C58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The Launch</a:t>
            </a:r>
          </a:p>
          <a:p>
            <a:pPr algn="ctr"/>
            <a:r>
              <a:rPr lang="en-US" dirty="0"/>
              <a:t>Mechanics – CLAP - Set Foundation</a:t>
            </a:r>
          </a:p>
        </p:txBody>
      </p:sp>
      <p:sp>
        <p:nvSpPr>
          <p:cNvPr id="18" name="Flowchart: Off-page Connector 17">
            <a:extLst>
              <a:ext uri="{FF2B5EF4-FFF2-40B4-BE49-F238E27FC236}">
                <a16:creationId xmlns:a16="http://schemas.microsoft.com/office/drawing/2014/main" id="{524D6F47-041F-426D-8B91-0AE26FB579E5}"/>
              </a:ext>
            </a:extLst>
          </p:cNvPr>
          <p:cNvSpPr/>
          <p:nvPr/>
        </p:nvSpPr>
        <p:spPr>
          <a:xfrm>
            <a:off x="380199" y="3657599"/>
            <a:ext cx="4267200" cy="1739789"/>
          </a:xfrm>
          <a:prstGeom prst="flowChartOffpageConnector">
            <a:avLst/>
          </a:prstGeom>
          <a:solidFill>
            <a:srgbClr val="7C58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The Core</a:t>
            </a:r>
          </a:p>
          <a:p>
            <a:pPr algn="ctr"/>
            <a:r>
              <a:rPr lang="en-US" dirty="0"/>
              <a:t>Execute the intent and mechanics of this specific meeting</a:t>
            </a:r>
          </a:p>
          <a:p>
            <a:pPr algn="ctr"/>
            <a:r>
              <a:rPr lang="en-US" dirty="0"/>
              <a:t>e.g. understanding, connecting, etc.</a:t>
            </a:r>
          </a:p>
        </p:txBody>
      </p:sp>
      <p:sp>
        <p:nvSpPr>
          <p:cNvPr id="19" name="Flowchart: Off-page Connector 18">
            <a:extLst>
              <a:ext uri="{FF2B5EF4-FFF2-40B4-BE49-F238E27FC236}">
                <a16:creationId xmlns:a16="http://schemas.microsoft.com/office/drawing/2014/main" id="{324B0651-431B-41B1-BB5E-05067B70BB50}"/>
              </a:ext>
            </a:extLst>
          </p:cNvPr>
          <p:cNvSpPr/>
          <p:nvPr/>
        </p:nvSpPr>
        <p:spPr>
          <a:xfrm>
            <a:off x="380199" y="5504550"/>
            <a:ext cx="4267200" cy="972450"/>
          </a:xfrm>
          <a:prstGeom prst="flowChartOffpageConnector">
            <a:avLst/>
          </a:prstGeom>
          <a:solidFill>
            <a:srgbClr val="7C58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The Close</a:t>
            </a:r>
          </a:p>
          <a:p>
            <a:pPr algn="ctr"/>
            <a:r>
              <a:rPr lang="en-US" dirty="0"/>
              <a:t>Secure the Appropriate Next Step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061DB-387F-43BE-9C06-F6DC71DB040C}"/>
              </a:ext>
            </a:extLst>
          </p:cNvPr>
          <p:cNvSpPr txBox="1"/>
          <p:nvPr/>
        </p:nvSpPr>
        <p:spPr>
          <a:xfrm>
            <a:off x="5657080" y="2024077"/>
            <a:ext cx="2172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THE START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E936AB4-D3E0-48BA-B72E-074FA654456C}"/>
              </a:ext>
            </a:extLst>
          </p:cNvPr>
          <p:cNvGrpSpPr/>
          <p:nvPr/>
        </p:nvGrpSpPr>
        <p:grpSpPr>
          <a:xfrm>
            <a:off x="5967070" y="3290749"/>
            <a:ext cx="2146282" cy="914400"/>
            <a:chOff x="195486" y="3214334"/>
            <a:chExt cx="2146282" cy="914400"/>
          </a:xfrm>
        </p:grpSpPr>
        <p:pic>
          <p:nvPicPr>
            <p:cNvPr id="8" name="Graphic 7" descr="Handshake">
              <a:extLst>
                <a:ext uri="{FF2B5EF4-FFF2-40B4-BE49-F238E27FC236}">
                  <a16:creationId xmlns:a16="http://schemas.microsoft.com/office/drawing/2014/main" id="{644505E9-51FA-41BA-B9ED-3DA0F15BC9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27368" y="3214334"/>
              <a:ext cx="914400" cy="91440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E9CA4B-B998-4F28-A1CC-407AB471EFFB}"/>
                </a:ext>
              </a:extLst>
            </p:cNvPr>
            <p:cNvSpPr txBox="1"/>
            <p:nvPr/>
          </p:nvSpPr>
          <p:spPr>
            <a:xfrm>
              <a:off x="195486" y="3395258"/>
              <a:ext cx="10839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Greet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165CF61-FC6E-4F72-A6DB-21D4DD9882B4}"/>
              </a:ext>
            </a:extLst>
          </p:cNvPr>
          <p:cNvGrpSpPr/>
          <p:nvPr/>
        </p:nvGrpSpPr>
        <p:grpSpPr>
          <a:xfrm>
            <a:off x="5715597" y="3917392"/>
            <a:ext cx="2822703" cy="914400"/>
            <a:chOff x="195486" y="3886200"/>
            <a:chExt cx="2822703" cy="914400"/>
          </a:xfrm>
        </p:grpSpPr>
        <p:pic>
          <p:nvPicPr>
            <p:cNvPr id="10" name="Graphic 9" descr="Couch">
              <a:extLst>
                <a:ext uri="{FF2B5EF4-FFF2-40B4-BE49-F238E27FC236}">
                  <a16:creationId xmlns:a16="http://schemas.microsoft.com/office/drawing/2014/main" id="{0932F46F-81CC-463D-A42D-A9E232CB92B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03789" y="3886200"/>
              <a:ext cx="914400" cy="91440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269575F-2A54-4686-9B20-CC854C4EE3A3}"/>
                </a:ext>
              </a:extLst>
            </p:cNvPr>
            <p:cNvSpPr txBox="1"/>
            <p:nvPr/>
          </p:nvSpPr>
          <p:spPr>
            <a:xfrm>
              <a:off x="195486" y="4055830"/>
              <a:ext cx="16401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Ask to sit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0DFC8F3-AD53-442E-A522-F7179D9423A7}"/>
              </a:ext>
            </a:extLst>
          </p:cNvPr>
          <p:cNvGrpSpPr/>
          <p:nvPr/>
        </p:nvGrpSpPr>
        <p:grpSpPr>
          <a:xfrm>
            <a:off x="5088315" y="4487896"/>
            <a:ext cx="3873451" cy="914400"/>
            <a:chOff x="185212" y="4510379"/>
            <a:chExt cx="3873451" cy="914400"/>
          </a:xfrm>
        </p:grpSpPr>
        <p:pic>
          <p:nvPicPr>
            <p:cNvPr id="12" name="Graphic 11" descr="Table and chairs">
              <a:extLst>
                <a:ext uri="{FF2B5EF4-FFF2-40B4-BE49-F238E27FC236}">
                  <a16:creationId xmlns:a16="http://schemas.microsoft.com/office/drawing/2014/main" id="{D72049BA-48DE-4AE2-96F9-8951D596D13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144263" y="4510379"/>
              <a:ext cx="914400" cy="9144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3E7324C-3C2D-403B-AD93-4B3CB0CCDBF2}"/>
                </a:ext>
              </a:extLst>
            </p:cNvPr>
            <p:cNvSpPr txBox="1"/>
            <p:nvPr/>
          </p:nvSpPr>
          <p:spPr>
            <a:xfrm>
              <a:off x="185212" y="4748691"/>
              <a:ext cx="27206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Ask to use desk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99F1BBB-511D-4870-BB1C-01603A406F2B}"/>
              </a:ext>
            </a:extLst>
          </p:cNvPr>
          <p:cNvGrpSpPr/>
          <p:nvPr/>
        </p:nvGrpSpPr>
        <p:grpSpPr>
          <a:xfrm>
            <a:off x="5403005" y="5353667"/>
            <a:ext cx="3296031" cy="1263733"/>
            <a:chOff x="195486" y="5287256"/>
            <a:chExt cx="3296031" cy="1263733"/>
          </a:xfrm>
        </p:grpSpPr>
        <p:pic>
          <p:nvPicPr>
            <p:cNvPr id="16" name="Graphic 15" descr="Diploma">
              <a:extLst>
                <a:ext uri="{FF2B5EF4-FFF2-40B4-BE49-F238E27FC236}">
                  <a16:creationId xmlns:a16="http://schemas.microsoft.com/office/drawing/2014/main" id="{33F3EFB5-C5AD-4565-9C14-CB2E023831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422683" y="5636589"/>
              <a:ext cx="914400" cy="91440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076FFA0-C6FE-4879-AA14-D52BC097D1CE}"/>
                </a:ext>
              </a:extLst>
            </p:cNvPr>
            <p:cNvSpPr txBox="1"/>
            <p:nvPr/>
          </p:nvSpPr>
          <p:spPr>
            <a:xfrm>
              <a:off x="195486" y="5287256"/>
              <a:ext cx="32960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Offer business card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C4B46D4-4372-48E1-9E58-0F8436408EF2}"/>
              </a:ext>
            </a:extLst>
          </p:cNvPr>
          <p:cNvSpPr txBox="1"/>
          <p:nvPr/>
        </p:nvSpPr>
        <p:spPr>
          <a:xfrm>
            <a:off x="709972" y="2003753"/>
            <a:ext cx="3607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THREE PART FLOW</a:t>
            </a:r>
          </a:p>
        </p:txBody>
      </p: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00052D24-4514-489F-AE23-9164ED152C9E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D5AC22A-EEBC-4B08-9E3B-205E2721AA2E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B49CE34-D082-452B-A40B-C97B6019D59D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99979AF7-1D4F-4C94-A5A5-ECDB92F79C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048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Start Strong 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CLAP into ANY meeting</a:t>
            </a:r>
            <a:r>
              <a:rPr lang="en-US" dirty="0"/>
              <a:t>…..</a:t>
            </a:r>
          </a:p>
        </p:txBody>
      </p:sp>
      <p:sp>
        <p:nvSpPr>
          <p:cNvPr id="5" name="Flowchart: Off-page Connector 4"/>
          <p:cNvSpPr/>
          <p:nvPr/>
        </p:nvSpPr>
        <p:spPr>
          <a:xfrm>
            <a:off x="342900" y="2133600"/>
            <a:ext cx="1981200" cy="3733800"/>
          </a:xfrm>
          <a:prstGeom prst="flowChartOffpageConnector">
            <a:avLst/>
          </a:prstGeom>
          <a:solidFill>
            <a:srgbClr val="7C58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 anchorCtr="0"/>
          <a:lstStyle/>
          <a:p>
            <a:pPr algn="ctr"/>
            <a:r>
              <a:rPr lang="en-US" sz="2400" b="1" dirty="0">
                <a:solidFill>
                  <a:srgbClr val="FCC30F"/>
                </a:solidFill>
              </a:rPr>
              <a:t>CONNECT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Connect / build rapport with them based on a personal or business interest!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“I saw you opened a new facility …”</a:t>
            </a:r>
          </a:p>
        </p:txBody>
      </p:sp>
      <p:sp>
        <p:nvSpPr>
          <p:cNvPr id="9" name="Flowchart: Off-page Connector 8"/>
          <p:cNvSpPr/>
          <p:nvPr/>
        </p:nvSpPr>
        <p:spPr>
          <a:xfrm>
            <a:off x="2438400" y="2133600"/>
            <a:ext cx="1981200" cy="3733800"/>
          </a:xfrm>
          <a:prstGeom prst="flowChartOffpageConnector">
            <a:avLst/>
          </a:prstGeom>
          <a:solidFill>
            <a:srgbClr val="7C58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 anchorCtr="0"/>
          <a:lstStyle/>
          <a:p>
            <a:pPr algn="ctr"/>
            <a:r>
              <a:rPr lang="en-US" sz="2400" b="1" dirty="0">
                <a:solidFill>
                  <a:srgbClr val="FCC30F"/>
                </a:solidFill>
              </a:rPr>
              <a:t>LOGISTICS</a:t>
            </a:r>
            <a:endParaRPr lang="en-US" sz="3200" b="1" dirty="0">
              <a:solidFill>
                <a:srgbClr val="FCC30F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Confirm TIME and PEOPLE.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“Do we still have 30 minutes today?”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“Will anyone else be joining us?”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lowchart: Off-page Connector 9"/>
          <p:cNvSpPr/>
          <p:nvPr/>
        </p:nvSpPr>
        <p:spPr>
          <a:xfrm>
            <a:off x="4533900" y="2133600"/>
            <a:ext cx="2133600" cy="3733800"/>
          </a:xfrm>
          <a:prstGeom prst="flowChartOffpageConnector">
            <a:avLst/>
          </a:prstGeom>
          <a:solidFill>
            <a:srgbClr val="7C58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 anchorCtr="0"/>
          <a:lstStyle/>
          <a:p>
            <a:pPr algn="ctr"/>
            <a:r>
              <a:rPr lang="en-US" sz="2400" b="1" dirty="0">
                <a:solidFill>
                  <a:srgbClr val="FCC30F"/>
                </a:solidFill>
              </a:rPr>
              <a:t>AGENDA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Offer an big picture and meeting agenda and confirm that it works for them.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“Big picture I am aiming to do…. And for today’s meeting ….”</a:t>
            </a:r>
          </a:p>
        </p:txBody>
      </p:sp>
      <p:sp>
        <p:nvSpPr>
          <p:cNvPr id="11" name="Flowchart: Off-page Connector 10"/>
          <p:cNvSpPr/>
          <p:nvPr/>
        </p:nvSpPr>
        <p:spPr>
          <a:xfrm>
            <a:off x="6781800" y="2133600"/>
            <a:ext cx="1981200" cy="3733800"/>
          </a:xfrm>
          <a:prstGeom prst="flowChartOffpageConnector">
            <a:avLst/>
          </a:prstGeom>
          <a:solidFill>
            <a:srgbClr val="7C582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 anchorCtr="0"/>
          <a:lstStyle/>
          <a:p>
            <a:pPr algn="ctr"/>
            <a:r>
              <a:rPr lang="en-US" sz="2400" b="1" dirty="0">
                <a:solidFill>
                  <a:srgbClr val="FCC30F"/>
                </a:solidFill>
              </a:rPr>
              <a:t>PERMISSION</a:t>
            </a:r>
            <a:endParaRPr lang="en-US" sz="3200" b="1" dirty="0">
              <a:solidFill>
                <a:srgbClr val="FCC30F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Use a permission question to transition to the core business of the meeting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“Is it all right if we switch over to discussing your needs…”</a:t>
            </a:r>
          </a:p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1500" y="5937542"/>
            <a:ext cx="7924800" cy="533400"/>
          </a:xfrm>
          <a:prstGeom prst="rect">
            <a:avLst/>
          </a:prstGeom>
          <a:solidFill>
            <a:srgbClr val="FCC30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442416"/>
                </a:solidFill>
              </a:rPr>
              <a:t>CLAP is a formula that works!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3F6BCA-8149-46AA-92EC-A182F5A244BA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5BAA6BC-2FCF-437B-AFA8-323731597E37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4FCBFF-FB83-46A5-BAB5-D30693DD4750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8D05CA3-FD55-4A46-B699-D0F7F5F220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20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8D5DB-0211-41DE-A245-B956ADC4F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First Meeting Mechanics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Setting the FOUNDATIONS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7CE7C2A-56FD-4AC3-A85C-2AB64CC1602C}"/>
              </a:ext>
            </a:extLst>
          </p:cNvPr>
          <p:cNvGrpSpPr/>
          <p:nvPr/>
        </p:nvGrpSpPr>
        <p:grpSpPr>
          <a:xfrm>
            <a:off x="419100" y="3124200"/>
            <a:ext cx="4114800" cy="2590800"/>
            <a:chOff x="381000" y="2286000"/>
            <a:chExt cx="4114800" cy="259080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FCF37BE4-5F3B-4AA7-8895-05E7D6A77325}"/>
                </a:ext>
              </a:extLst>
            </p:cNvPr>
            <p:cNvSpPr/>
            <p:nvPr/>
          </p:nvSpPr>
          <p:spPr>
            <a:xfrm>
              <a:off x="381000" y="2286000"/>
              <a:ext cx="4114800" cy="2590800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dirty="0">
                  <a:solidFill>
                    <a:srgbClr val="442416"/>
                  </a:solidFill>
                </a:rPr>
                <a:t>COMPANY INTRODUCTION</a:t>
              </a:r>
            </a:p>
            <a:p>
              <a:pPr algn="ctr"/>
              <a:endParaRPr lang="en-US" sz="400" b="1" dirty="0">
                <a:solidFill>
                  <a:srgbClr val="442416"/>
                </a:solidFill>
              </a:endParaRPr>
            </a:p>
            <a:p>
              <a:pPr algn="ctr"/>
              <a:r>
                <a:rPr lang="en-US" sz="2000" b="1" dirty="0">
                  <a:solidFill>
                    <a:srgbClr val="442416"/>
                  </a:solidFill>
                </a:rPr>
                <a:t>2-3 Credibility Elements</a:t>
              </a:r>
            </a:p>
            <a:p>
              <a:pPr algn="ctr"/>
              <a:endParaRPr lang="en-US" sz="2400" b="1" dirty="0">
                <a:solidFill>
                  <a:srgbClr val="442416"/>
                </a:solidFill>
              </a:endParaRPr>
            </a:p>
            <a:p>
              <a:pPr algn="ctr"/>
              <a:endParaRPr lang="en-US" sz="2400" b="1" dirty="0">
                <a:solidFill>
                  <a:srgbClr val="442416"/>
                </a:solidFill>
              </a:endParaRPr>
            </a:p>
            <a:p>
              <a:pPr algn="ctr"/>
              <a:endParaRPr lang="en-US" sz="2400" b="1" dirty="0">
                <a:solidFill>
                  <a:srgbClr val="442416"/>
                </a:solidFill>
              </a:endParaRPr>
            </a:p>
            <a:p>
              <a:pPr algn="ctr"/>
              <a:endParaRPr lang="en-US" sz="1600" b="1" dirty="0">
                <a:solidFill>
                  <a:srgbClr val="442416"/>
                </a:solidFill>
              </a:endParaRPr>
            </a:p>
            <a:p>
              <a:pPr algn="ctr"/>
              <a:r>
                <a:rPr lang="en-US" sz="2000" b="1" dirty="0">
                  <a:solidFill>
                    <a:srgbClr val="442416"/>
                  </a:solidFill>
                </a:rPr>
                <a:t>2-3 Competitive Advantages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60A1FD3-1F7F-4585-9E90-0F1908570B08}"/>
                </a:ext>
              </a:extLst>
            </p:cNvPr>
            <p:cNvSpPr/>
            <p:nvPr/>
          </p:nvSpPr>
          <p:spPr>
            <a:xfrm>
              <a:off x="762000" y="3276600"/>
              <a:ext cx="3429000" cy="1143000"/>
            </a:xfrm>
            <a:prstGeom prst="ellipse">
              <a:avLst/>
            </a:prstGeom>
            <a:solidFill>
              <a:srgbClr val="7C5826"/>
            </a:solidFill>
            <a:ln w="28575">
              <a:solidFill>
                <a:srgbClr val="7C58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CC30F"/>
                  </a:solidFill>
                </a:rPr>
                <a:t>2-4 categories of the value your company delivers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D06F81F-194A-467D-9ECD-8B6AF0518645}"/>
              </a:ext>
            </a:extLst>
          </p:cNvPr>
          <p:cNvGrpSpPr/>
          <p:nvPr/>
        </p:nvGrpSpPr>
        <p:grpSpPr>
          <a:xfrm>
            <a:off x="4724400" y="3124200"/>
            <a:ext cx="4114800" cy="2590800"/>
            <a:chOff x="381000" y="2286000"/>
            <a:chExt cx="4114800" cy="2590800"/>
          </a:xfrm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7AF6BF2A-094E-4EB3-BB3C-C5A2800B81E5}"/>
                </a:ext>
              </a:extLst>
            </p:cNvPr>
            <p:cNvSpPr/>
            <p:nvPr/>
          </p:nvSpPr>
          <p:spPr>
            <a:xfrm>
              <a:off x="381000" y="2286000"/>
              <a:ext cx="4114800" cy="2590800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dirty="0">
                  <a:solidFill>
                    <a:srgbClr val="442416"/>
                  </a:solidFill>
                </a:rPr>
                <a:t>CUSTOMER CONFIRM</a:t>
              </a:r>
            </a:p>
            <a:p>
              <a:pPr algn="ctr"/>
              <a:endParaRPr lang="en-US" sz="400" b="1" dirty="0">
                <a:solidFill>
                  <a:srgbClr val="442416"/>
                </a:solidFill>
              </a:endParaRPr>
            </a:p>
            <a:p>
              <a:pPr algn="ctr"/>
              <a:r>
                <a:rPr lang="en-US" sz="2000" b="1" dirty="0">
                  <a:solidFill>
                    <a:srgbClr val="442416"/>
                  </a:solidFill>
                </a:rPr>
                <a:t>2-3 Customer 101 Facts</a:t>
              </a:r>
            </a:p>
            <a:p>
              <a:pPr algn="ctr"/>
              <a:endParaRPr lang="en-US" sz="2400" b="1" dirty="0">
                <a:solidFill>
                  <a:srgbClr val="442416"/>
                </a:solidFill>
              </a:endParaRPr>
            </a:p>
            <a:p>
              <a:pPr algn="ctr"/>
              <a:endParaRPr lang="en-US" sz="2400" b="1" dirty="0">
                <a:solidFill>
                  <a:srgbClr val="442416"/>
                </a:solidFill>
              </a:endParaRPr>
            </a:p>
            <a:p>
              <a:pPr algn="ctr"/>
              <a:endParaRPr lang="en-US" sz="2400" b="1" dirty="0">
                <a:solidFill>
                  <a:srgbClr val="442416"/>
                </a:solidFill>
              </a:endParaRPr>
            </a:p>
            <a:p>
              <a:pPr algn="ctr"/>
              <a:endParaRPr lang="en-US" sz="1600" b="1" dirty="0">
                <a:solidFill>
                  <a:srgbClr val="442416"/>
                </a:solidFill>
              </a:endParaRPr>
            </a:p>
            <a:p>
              <a:pPr algn="ctr"/>
              <a:r>
                <a:rPr lang="en-US" sz="2000" b="1" dirty="0">
                  <a:solidFill>
                    <a:srgbClr val="442416"/>
                  </a:solidFill>
                </a:rPr>
                <a:t>2-3 Competitive Advantages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34D97C3-D010-4798-8F15-4ADC3A5C995C}"/>
                </a:ext>
              </a:extLst>
            </p:cNvPr>
            <p:cNvSpPr/>
            <p:nvPr/>
          </p:nvSpPr>
          <p:spPr>
            <a:xfrm>
              <a:off x="762000" y="3124201"/>
              <a:ext cx="3429000" cy="1357654"/>
            </a:xfrm>
            <a:prstGeom prst="ellipse">
              <a:avLst/>
            </a:prstGeom>
            <a:solidFill>
              <a:srgbClr val="7C5826"/>
            </a:solidFill>
            <a:ln w="28575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CC30F"/>
                  </a:solidFill>
                </a:rPr>
                <a:t>2-4 categories of the value this company delivers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E32A8AF-CBD8-47FC-AC19-C78F29CE2BA6}"/>
              </a:ext>
            </a:extLst>
          </p:cNvPr>
          <p:cNvGrpSpPr/>
          <p:nvPr/>
        </p:nvGrpSpPr>
        <p:grpSpPr>
          <a:xfrm>
            <a:off x="228600" y="2125319"/>
            <a:ext cx="8763869" cy="925364"/>
            <a:chOff x="228600" y="2125319"/>
            <a:chExt cx="8763869" cy="925364"/>
          </a:xfrm>
        </p:grpSpPr>
        <p:sp>
          <p:nvSpPr>
            <p:cNvPr id="13" name="Flowchart: Off-page Connector 12">
              <a:extLst>
                <a:ext uri="{FF2B5EF4-FFF2-40B4-BE49-F238E27FC236}">
                  <a16:creationId xmlns:a16="http://schemas.microsoft.com/office/drawing/2014/main" id="{4958E032-1937-40B6-A27A-7B322CA77A3F}"/>
                </a:ext>
              </a:extLst>
            </p:cNvPr>
            <p:cNvSpPr/>
            <p:nvPr/>
          </p:nvSpPr>
          <p:spPr>
            <a:xfrm>
              <a:off x="1219200" y="2125319"/>
              <a:ext cx="6896535" cy="925364"/>
            </a:xfrm>
            <a:prstGeom prst="flowChartOffpageConnector">
              <a:avLst/>
            </a:prstGeom>
            <a:solidFill>
              <a:srgbClr val="7C5826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  <a:p>
              <a:pPr algn="ctr"/>
              <a:r>
                <a:rPr lang="en-US" dirty="0"/>
                <a:t>“Can I take 90 seconds to introduce you to the big picture of who we are and take another 90 seconds and confirm what I know about your company?”</a:t>
              </a:r>
            </a:p>
          </p:txBody>
        </p:sp>
        <p:pic>
          <p:nvPicPr>
            <p:cNvPr id="15" name="Graphic 14" descr="Stopwatch">
              <a:extLst>
                <a:ext uri="{FF2B5EF4-FFF2-40B4-BE49-F238E27FC236}">
                  <a16:creationId xmlns:a16="http://schemas.microsoft.com/office/drawing/2014/main" id="{9B42C34E-79CC-4235-B02B-64E5940C5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28600" y="2125319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Repeat">
              <a:extLst>
                <a:ext uri="{FF2B5EF4-FFF2-40B4-BE49-F238E27FC236}">
                  <a16:creationId xmlns:a16="http://schemas.microsoft.com/office/drawing/2014/main" id="{A522BF13-ABD0-4489-90B4-F10B40E6CE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191934" y="2184518"/>
              <a:ext cx="800535" cy="800535"/>
            </a:xfrm>
            <a:prstGeom prst="rect">
              <a:avLst/>
            </a:prstGeom>
          </p:spPr>
        </p:pic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CE77F55-3659-4F53-9772-92572E2C1FF7}"/>
              </a:ext>
            </a:extLst>
          </p:cNvPr>
          <p:cNvSpPr/>
          <p:nvPr/>
        </p:nvSpPr>
        <p:spPr>
          <a:xfrm>
            <a:off x="419100" y="5867400"/>
            <a:ext cx="8420100" cy="381000"/>
          </a:xfrm>
          <a:prstGeom prst="rect">
            <a:avLst/>
          </a:prstGeom>
          <a:solidFill>
            <a:srgbClr val="7C582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Establishing this 2-part foundation is productive and helps credibility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9C2D83F7-7201-4B1D-97EA-4BA4F1A81C42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F7AA789-A7D6-44E4-AC21-F9DE87D3C350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C5B796A-CD6A-4480-A201-0AC216A0C0D7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0BF262D-EC7E-446E-B250-8FE26D6E02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169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Berlin">
  <a:themeElements>
    <a:clrScheme name="Bronco Colors">
      <a:dk1>
        <a:sysClr val="windowText" lastClr="000000"/>
      </a:dk1>
      <a:lt1>
        <a:sysClr val="window" lastClr="FFFFFF"/>
      </a:lt1>
      <a:dk2>
        <a:srgbClr val="442416"/>
      </a:dk2>
      <a:lt2>
        <a:srgbClr val="EDE1AA"/>
      </a:lt2>
      <a:accent1>
        <a:srgbClr val="FCC316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3493</TotalTime>
  <Words>490</Words>
  <Application>Microsoft Office PowerPoint</Application>
  <PresentationFormat>On-screen Show (4:3)</PresentationFormat>
  <Paragraphs>97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The Selling Fundamentals Series Starting Strong</vt:lpstr>
      <vt:lpstr>RULE #1: Don’t Wing It!</vt:lpstr>
      <vt:lpstr>Rule #2: Prepare SMARTLY!</vt:lpstr>
      <vt:lpstr>Meeting Flow &amp; Mechanics</vt:lpstr>
      <vt:lpstr>Start Strong  CLAP into ANY meeting…..</vt:lpstr>
      <vt:lpstr>First Meeting Mechanics Setting the FOUNDATIONS</vt:lpstr>
    </vt:vector>
  </TitlesOfParts>
  <Company>Western Michigan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Questioning &amp; Listening</dc:title>
  <dc:creator>HCOB-TEST</dc:creator>
  <cp:lastModifiedBy>James A Eckert</cp:lastModifiedBy>
  <cp:revision>154</cp:revision>
  <dcterms:created xsi:type="dcterms:W3CDTF">2008-06-26T03:12:39Z</dcterms:created>
  <dcterms:modified xsi:type="dcterms:W3CDTF">2018-10-08T16:03:55Z</dcterms:modified>
</cp:coreProperties>
</file>