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4"/>
  </p:notesMasterIdLst>
  <p:handoutMasterIdLst>
    <p:handoutMasterId r:id="rId15"/>
  </p:handoutMasterIdLst>
  <p:sldIdLst>
    <p:sldId id="256" r:id="rId2"/>
    <p:sldId id="421" r:id="rId3"/>
    <p:sldId id="446" r:id="rId4"/>
    <p:sldId id="423" r:id="rId5"/>
    <p:sldId id="427" r:id="rId6"/>
    <p:sldId id="428" r:id="rId7"/>
    <p:sldId id="429" r:id="rId8"/>
    <p:sldId id="439" r:id="rId9"/>
    <p:sldId id="444" r:id="rId10"/>
    <p:sldId id="434" r:id="rId11"/>
    <p:sldId id="435" r:id="rId12"/>
    <p:sldId id="44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30F"/>
    <a:srgbClr val="442416"/>
    <a:srgbClr val="EDE1AA"/>
    <a:srgbClr val="D87C2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64" d="100"/>
          <a:sy n="64" d="100"/>
        </p:scale>
        <p:origin x="13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6856413" cy="838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sz="1800" b="1" dirty="0"/>
              <a:t>The Selling Fundamentals Series: </a:t>
            </a:r>
          </a:p>
          <a:p>
            <a:pPr algn="ctr"/>
            <a:r>
              <a:rPr lang="en-US" sz="2800" b="1" dirty="0"/>
              <a:t>Gaining Understanding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46482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© 2018 The Sales Faculty at Western Michigan University.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8" r="6772" b="37453"/>
          <a:stretch/>
        </p:blipFill>
        <p:spPr>
          <a:xfrm>
            <a:off x="-1" y="81988"/>
            <a:ext cx="914401" cy="7066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5000" y="8789924"/>
            <a:ext cx="10198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Module #5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2983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76F207-4297-4FE8-A22D-99381D8BA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6F207-4297-4FE8-A22D-99381D8BAD9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E33E1DE6-1004-4B9C-8FA2-3A5682E82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94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670885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795738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0650219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819700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662814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810005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389B-A79F-4408-B881-0523A81EAB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5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B4D3B38-D7B2-4E8C-A39A-8904926518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98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F03E-29E5-4862-9812-6379E290B8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41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8554ADE-57CD-4E25-8474-E504005CE8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38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D36D-DF92-4501-8908-7B9CCE3DD6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4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314C-CEA4-4217-8CFE-2F02971380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77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65012-892E-471C-8EE3-F79177E7FB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77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FA48-0E39-414A-B9DE-88DCEE21DE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11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7D18-7954-480F-B19F-6CC1C202A2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08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0B12-F70D-481E-A1F3-F9BBF6D4E4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43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 James A. Eckert, Ph.D.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3BD0-0866-4512-90B4-02674C4DBD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236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7000"/>
              </a:lnSpc>
            </a:pPr>
            <a:r>
              <a:rPr lang="en-US" sz="2800" dirty="0">
                <a:solidFill>
                  <a:prstClr val="white"/>
                </a:solidFill>
              </a:rPr>
              <a:t>The Selling Fundamentals Series</a:t>
            </a:r>
            <a:br>
              <a:rPr lang="en-US" sz="2800" dirty="0">
                <a:solidFill>
                  <a:prstClr val="white"/>
                </a:solidFill>
              </a:rPr>
            </a:br>
            <a:r>
              <a:rPr lang="en-US" sz="4400" dirty="0">
                <a:solidFill>
                  <a:prstClr val="white"/>
                </a:solidFill>
              </a:rPr>
              <a:t>Gaining Understanding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The Sales Faculty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Western Michigan University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9829DA-3E94-4D59-8ED7-6DD2113A99CC}"/>
              </a:ext>
            </a:extLst>
          </p:cNvPr>
          <p:cNvSpPr txBox="1"/>
          <p:nvPr/>
        </p:nvSpPr>
        <p:spPr>
          <a:xfrm>
            <a:off x="7086600" y="294319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42416"/>
                </a:solidFill>
              </a:rPr>
              <a:t>Module #5</a:t>
            </a:r>
          </a:p>
        </p:txBody>
      </p:sp>
      <p:sp>
        <p:nvSpPr>
          <p:cNvPr id="3" name="AutoShape 2" descr="data:image/jpeg;base64,/9j/4AAQSkZJRgABAQAAAQABAAD/2wBDABALDA4MChAODQ4SERATGCgaGBYWGDEjJR0oOjM9PDkzODdASFxOQERXRTc4UG1RV19iZ2hnPk1xeXBkeFxlZ2P/2wBDARESEhgVGC8aGi9jQjhCY2NjY2NjY2NjY2NjY2NjY2NjY2NjY2NjY2NjY2NjY2NjY2NjY2NjY2NjY2NjY2NjY2P/wAARCAGiA58DASIAAhEBAxEB/8QAGwABAAIDAQEAAAAAAAAAAAAAAAEFBAYHAwL/xABOEAABAwMABAUPCgMIAgMBAQAAAQIDBAURBhIhMRNBUXGxBxQWIjVTVGFzgZGSocHRIzIzNlJicpOj0hVC4SRDY3SCssLwRKIlNINV8f/EABkBAQADAQEAAAAAAAAAAAAAAAABAgMEBf/EACURAQEAAgICAwEBAAMBAQAAAAABAhEDMRITITJRQSIEFGEjQv/aAAwDAQACEQMRAD8A6AAAAAAAAAAAAAAAAAAAAAAAAAAAAIJAAgASAQAAAEgAAAAAAAAAAAAAAAAAAAAAAAAAAAAAAAAAAAAAAAAAAAAAAAAAAAAAAAAAAAAAAAAAAAAAAAAAAAAAAAAAAAAAAAAAAAAAAAAAAAAAAAAAAAAAAAAAAAAAAAAAAAAAAAAAAAAAAAAAAAAAIAAZGTzmmjghfLK5GsYiucq8SAegya9BU3q7Q8NSrT0VM9V1HOarpFTlxuPTsflnXNddKuZONrXajV8yBTy/FlU3Oio9lRVRRu+y5yZ9BXv0ptqKuos0rG/PeyJVa3xqfFbbLZaLbPUw0cCvjYqt4Xtsrxbz5ppL9LTRvip7c2N7Uc1MuTCKnISi2rqlqoauBs8EiPjfuVD2K2w26S225IZnNWRXK92ruRV4kLIhedJBBISAAAAAAAAAAAAAAAAAAAAAAAAAAAAAAIAEggASAAAAAAAAAAAAAAAAAAAAAAAAAAAAAAAAAAAAAAAAAAAAAAAAAAAAAAAAAAAAAAAAAAAAAAAAAAAAAAAAAAAAAAAAAAAAAAAAAAABAEkAZAA85Z4oW60sjWN5XLgobneHVNbS0VprIkfK5UkejdfVRE9HKFblIsrpdIbfRyTazXyJ2rGIu1zuJCtfb7zdI4Y7jLTR0zla6WOJFRypv1VMm3aOUdJwcsrUnqmuV6zOymVzndkuAjVvb5YxsbGsYiNa1MIiJsRCtr9IKChlfA+Rz6hu6JrFVVVdyIuMH3eri630iOhaj6iV6RxMXcrl5TytFtqaaqqKutnZLNUauUY3CNwC3+RjU9uqrtO2su6akTVzFSJub43cq/8AfEX6JhMICQmTQAAskEEgAAAAAAAAAAABAAkEEgAQSABAAkEACSAAAGTymqYIEzNKyNPvORAjb1BVTaR2uJ2qlUkj+JsSK5V9B8MvFTUf/UtVU5PtS4jT2hHlFxkFeiXWXetLTovIjpFToQ9o6SVNs1XNKvmansQJ2ygfLI2sTZnzqqn0EhJBIAAAAAAAAAAAAAAAAAAAAAAAAAAAAAAAAAAAAAAAAAAAAAAAAAAAAAAAAAAAAAAAAAAAAAAAAAAAAAAAAAAAAAAAAAEAABk85p44I3STPaxjUyrnLhEA9MkZQ191wrr1IsdqzTUqL21U9u134UX/ALzHr2NsnT+3V1ZVcrXSYb6ECnlvpZT3Kip0XhqqFmOJXpkrZtJ6RUc2ijmq5OJI41xnxqZMGj9rp9rKKJy8r01uksWxtY1GtajWpuRE2A/1VDQ2BlU3ru8J1xVSdsrVVdVifZRC4p6KmpExT08cSceo1EyZACZjIAELuCzTaZ1DA+oulUj5qnryRKeNHZ1uTCefeeVwS41czIpJpXXCbDmU8T1aynbyuxxlxo/o+lD/AGqsxJVu2oi7Uj8SePxlzFR08NRLURxNbLLjXcibVJYzC1SNuV2tz423GkSaFzcI6ny96OTjXnPduk1Kj2pPT1VOxy44SWLDU51LrB8SwxzxOjlY17HJhWuTKKQvqzqvmKqgmVEimjeqpnDXIuw9jWb1ZYLdRur7W19PUU6aycGucpszlF8WS/o521NHDM16Pa9iLrJxhMt3qvckgBZIBAEggZAAZGUAA8pKqCP6SaNn4nIhhT3+10+eErYdnE1dZfZkI3FkCjXSemeuKWmq6heLUiXC+kJc7xPtp7PwbftTyoi+jeEeUXgNbrrzeLfBw1TQ0zW5wicNlVXxIbBC9z4WPc3Vc5qKqcigmUr0AyYdVdaGjRVqKqJmOLWyvo3hNsnbMGTWKrTWhjylPDLMvKvaopT1Gl9zqXq2mZHEi7ka3Wd6V3+gM7y4xvyqiJlVMGpvNupEVZqyJuOJHZX0JtNNZa9ILzhah0qRquczv1U8zf6FpRaERNXWralz1+zGmE9KhHnleo96nTWhjVUgilmXlxqopi/x++3BcW+3ajF3OVFX2rhDYKOx26iVHQUsaPTc9yazvSpn4CfHK91q7bRpBWbay6cAi72xb/ZjpMqm0Rt0S68/C1Mi73SO3+gv8ALTCMemoaWkTFNTxxZ36rURVMjAAW0EgBIAAAAAAAAAAAAAAAAAAAAAAAAAAAAAAAAAAAAAAAAAAAAAAAAAAAAAAAAAAAAAAAAAAAAAAAAAAAAAAAAAAAAAAAAAAAAAgw7jcqa2w8JUyaudjWp85y8iIZhX3a0xXOJqOcsc0a60crd7VCLvXwwG1F9r04Snhgo4XbW8NlX48aH2ywPqXtku1bJWK3akeNSNPMm88aiov9upXyypSVEcKZcqIqOc3j2bi9p5mVNPHPGuWSNRzV8SkqSS9vtrGsajWIjWpsRETGD6AIaJBAAkEEgQCSAABIAgkAfDmo5FRUyi70NXlWr0ZqEWNHTWtznPVrW5WPPFnnU2oxLlQtuNFJSve5rX42t3phchXKb6ZEb0fG16bNZEU+ZamGDHDTMjzu1nImfSVCaPztRGpea5ETYia5EOilvajlqFlqXuRUV0juXjTxhG8vxeIqKmUJNdihv1si4GBtPVwRL2mu5UereQ+5L5cIF1Z7JM1XJ8nqSI/K8i4TYDy/VtW19LQQ8LVTNiZnCKvGviTjKjr643l2LY1aWlztqZW7XfhaelFaaioqm114e2WZv0cLfmRfFS7RqImETCA+apf4HVv+mvVavk1RgXRmlk+nqq2fl4SdVyXYCfGKiPRm0s2rSo9fvuVfeZsFuoqfHAUkEapxtjRFMoBOohERE2ISAEtX0jq4KK/W+eqa58UbHORqJntuJcegwa3TaZ3a0dM2NPtSLlfQn9S10nsM12dHLTyta+NqpqOTf5zWKG2wMZr1tDc5ZO9shVrU8+8lzZ3KX4Y1VebncF1JKmVyL/AHcexF8ybzJotGLpWoj1i4Fi/wA0q4X0by8gkuNrgZJDYoWRuVMtiRXyY8eNvpLDshf/APx7n+QETCX7Vh0OhdJEiOq5nzv5G9q34l9SW6kom6tLTxxeNrdq867zEor7DU1baaSmqaWV6KrGzx6utjfgtSG+OOP8MAALpBBIAAAAAAAAAAAAAAAAAAAAAAAAAAAAAAAAAAAAAAAAAAAAAAAAAAAAAAAAAAAAAAAAAAAAAAAAAAAAAAAAAAAAAAAAAAAAAAAAAAAAAAAIA8qiJJ4JInbntVq+c1213SW02+Olr6CsRYst4Rses3Gdm02fAwFbN3cU8Ok1qlVEWp4NV4pGq0soaumqEzBPFKn3HovQJaWCZMSwxv8AxNRSvn0btcztZKZIn8TonKzHmTYEf6W2QUaWKqp9tDd6mPG5svyjfQp88PpBSfS0tPWMTjifqOX0g8v2L4FNFpJRcIkVW2Wil42zs1U9PJ4y3ZIyRqOjcjmrtRWrlFC0sr7BACUggASCCQIBIAgkgABgAAAAJBAAkEDIEgjIyBGBgkARgkACi0nRYoqOtbvpqhqqvI1di+4vEXYU+kdvuFzpm01JJAyJVzJwiqiu5E2Ip82+urYLi23XRkSPezWhkizquxvTbxhnvWS7JIyA0SCCQAAAAAAAAAAAAAAAAAAAAAAAAAAAAAAAAAAAAAAAAAAAAAAAAAAAAAAAAAAAAAAAAAAAAAAAAAAAAAAAAAAAAAAAAAAAAAAAAAAAAAAAAAAAAACAAB5TU8NQxWTRMkbyOblCnksc1FJw1lqOAXO2CRVWJ3wL0BW4yqJa2/QfS22GdE44pcZ9JPZE2Fua231tNyuWPLU86F5gYCNX9VUOkdpmxisY3P28t6SwhqYahmtDKyRvKxyKnsPiahpJ88NTRPVeNzEU1u/WqjgqaKKipo4Z6iTCSo9Wo1EwuMeMFtjbAQiphCchZIIJCUAFXfbzDaKbXdh0z/o4+VfgEW6+asycldZmzfw9k9U5Vnm+UfnizuRORETBVdlEz6BZ2WyoTWaqseiazM8qrs5ArcpJutmyRlEKLROsqq6iqJquRZHcMqIvEiYTYh83xjbjd6G2qj3x7ZZ2IqomrxZVPGgPL42upKumi+kqImfieiGM69Wxu+vpl5pUU8WaOWlm6ij86qvSe7bNbWfNoadP9CA/08HaR2lu+tjXmyphVV5fdHpRWV6ue9PlJ8KiRN+JdNoKRnzaWFOZiHqyNrE7VrW8yA1apW2CojROAvFYxU+07WT0ErS3+D6G4U9SnJNFqe1peAJ8Ioo75PRzJFeaXrZHLhs7F1o1514i7a9r2o5io5FTKKi5RUPieCKoidFMxr2OTCtduU1zWrtH5p44YXVFvwjo1klRvBryZXiCttxetRpHOlynp6KkbVRQN1nq12HJjYu/kUz4dILXLCyRayJmsmdV7sKnOhh6KNR9PWSyNi4SWpe/DXtfhFRNmU85afwq3+BU/wCWgMfK/Ly/jtq8Pg9dDBu8lFc6VJ6W4wxzUjkeyXWTDVXZhfEu4s/4VQeBwfloeEtgtc0rZH0ces3dq5RPOibFCbMqxrDeZbhUT007YnPiRHcJA7WY5FLw8oaeGBFSGJkaLv1WomT1CcZZPlIACwAAAAAAAAAAAAAAAAAAAAAAAAAAAAAAAAAAAAAAAAAAAAAAAAAAAAAAAAAAAAAAAAAAAAAAAAAAAAAAAAAAAAAAAAAAAAAAAAAAAAAAAAAAAAAAAACAAAGQBiV1vpLgxGVcLZWt3Z2Y85j3O+0FsaqTSo6VN0TNrl+BqFz0srqzLKf+yxfdXtl8/wAAyz5MZ2tbjDBZMrTXqencm1IHfK+bHxPfRjSCpulS+mqWR9ozWR7Uwq7eNDRHOVzlc5VVy7VVTZdBe603kfehLHHkty+G+EkAh1hpGmLkrq1G0yLJ1oxeGc1NjVVdiZ5TYb9XSwRxUlG5Ou6p2pH91ON3mMm122K20iQx9s5dr3rve7jVQzynl8KeS6T3SmbQ2qKTtmoyWoe1WtjTG3HKp4vo4Ku5UtnamaSgbrTay413KmxEx6fSbVgqbho/S1k3XEbnU9Vra3DRrt3YJRcKwKq5yvcltskEkbWSpE+dsWWMTjwWNtsraKrdVvqp6ioezUc6RUxjOdmzZ6TKt1BFbqNlNDtRu9y73LyqZZC0x/tCSCQuAgkCCMkmDepZILRVyxOVsjYnK1U3ouAi/Cn0knbPcqGkjqpcq9Uljp3duiLuds5DITRxZJGJWXCoqqeNdZIZNyr414zJsFDTU1vhmiYnCzMRz5F2ucq7d5aBSY7+apKqw8C9KmzvSkqGp8xPmSJyKh8xaSxQt1LnTzUkzdju0VzedFQvsEYCfHXStpr/AGyqlbFDVtV71w1FRUz6ULLJhXK109wp3RyMRHLtbIids1eJclXT3irt7HUtxoquokiXCTQR6yPTiXfvBuztsQKyivtDWy8C17opu9St1XFlkLSyvoEZASkEEgAAAAAAAAAAAAAAAAAAAAAAAAAAAAAAAAAAAAAAAAAAAAAAAAAAAAAAAAAAAAAAAAAAAAAAAAAAAAAAAAAAAAAAAAAAAAAAAAAAAAAAAAAAABAyAGTDuFzpLdEslVM1mzKN43cyGnXbS+pqVWOhRaeL7X86/AM8uSYtrud6orY1eHlRZOKNu1ymn3TSytrFVlMvW0X3V7ZfP8Chc5XOVzlVzlXKqu9SA5s+a5dCqqqqrtVd6gGTQW+quM3BUsSvXjXcjedQyktrGN00RZS2+1yV9TKxjpXY1nKmxqcXpyZVn0TpaPEtXiom37U7VvMnGe1bZ7Tb6eeuWijcsbVfhdqKvNu3kujDjuP+lpRV9LcIVlpJklYi4VU2YXmPqsqoqKmkqJ3asbEyqldo/SLR251RUORJaheGkXcjc7ceZDEjR2kdekjkVLZTO7VF2cM9OPmQhv5XX/r2stNNWVL7vWtVskiasEa/3bPipekImEwm4kLSaCSCQkIJAAEACSBkpa7SOmppHxU8clXJGiq9IUyjE8ahFsna6Ki73SCFesmQ9d1E3a8A1eJd+V4jErKya6V1BS0tRLTQzw8O90a4fjiTPEWlutNJbUXraPt3fOkcuXO51Cu/L4ip0fjvNI9tPU0qNo8rqq6RquYnEmxdpsgwAmTSQQSFkEYJAGFcLXSXFmrUxI5U+a5Njm8ylbwF5tS/ISJcadP7uVcSIniXjL8YCtxipor/AE1TN1vO2SlqeKKZNXPMpbGHcrdTXGnWKpjRyJ8125WryovEYOjFY6ptjY5ZuEmhc5jsrlcIuzPmCJbLqrokgkLoAygygADIyAAyMgAMjIEgjIAkEEgAQMgAMjIADIyAAyMgAMjIEkAZQABkZAAZGQAGRkCSBlBkCQQSAAAAEDIADIyAAyMgSCMoMoBIIygAkgZGQAGRkABkZAAZGQAGRkABkZAEkZGQJBBIAAAAAAAAAAAAAAAAAAAAQAAGShvOk1LbtaKLE9Qn8rV2NXxr7grllMe11NPFBGsk0jY2Jvc5cIhqV30yzmK2M48cM9OhPia3crrV3OXXqpVcifNYmxreZDDDmz5rfiPueeWpldLPI6R7t7nLlT4ADnt2BEVXIiIqqu5EMu3W2quU/BUsau+05djW86m+WXRyltaNkciTVONsjk+b+FOINMOO5NesuiU1TqzXDMUS7UjT5zufkN0pKSCjhbDTRtjjTcjUPfADrw45j0GPX0rK2impn/Nkarc8nIpkAL35ajWVF0bZZLXLQVD5kbwaTxN1muai7/QbNQw8BQwRIxGakaJqpxLg98EhEx0EkEhYAAAEAADwq6uCigdPUyNjjbvVSiddK+61jv4I6NaeFmXPlYqJI5f5QrcpGTpJXrFSuoabXdWVDcMZGmVRM4VfFxmBV0PW9Vb7S17qejnYvCLFsdI9E2oq8m4sLXRVj7nPcbhGyKRzEjZG12thONcmu3ZFrr7UwpI9ajhWsjVXLiJiNy5fF/8A6Syzv9q84FlPpVRwxJqxso1a1OREU2A0vRmZ1Tc6FznulfHTPSRyqq4y9cZXmwboQvx3c2kEEhoAAAAAAAA8ppY4InyzPRkbEy5yrhENXraugZX016t72OY16sqUYmHKi7EcqeIvrzSOrrVU07PnvZ2vOm1Ogp6C22u+UMckkHB1EaJHKjF1VRycqBnlu3TZWuRzUci5RUyiknzGxI42samGtRERPEfQaOd6dUMlDcWVUMkjY6nKq3WXCPTf7Me01fribv0nrKdC6oUaOscT8bWTt244sL/Q5ydnFq4/LHP4r064m79J6yjribv0nrKeYNfGKbr064m79J6yjribv0nrKeYGp+G69OuJu/Seso64n79J6ynmB4w3XXNHK9LjZKafOX6uo/P2k2L8S0NG6ndemamgeu36ViexfcbycGc1lpvjdxIIJKrIKfSq4fw6x1EiOxJInBx86/BMr5i4Of8AVCuCS1sFCxdkLdd/4l3J6Okvx4+WWlcrqNT64m79J6yjribv0nrKeYO7xjDdenXE3fpPWUdcTd+k9ZTzA1Pw3Xp1xN36T1lHXE3fpPWU8wNT8N16dcT9+k9ZTeep7TPdBU10rnuVV4Jmsudm9fd6DQjq+icKQ6N0SInzma6+dVX3mPNqYr4fNXJzvTmhkobi2qhle2Kp2q1HLhHJv9J0Q1Tqhx61lhfjaydPQqL/AEOfjv8Appl0591xP36T1lHXE3fpPWU8wd3jPxht6dcTd+k9ZR1xN36T1lPMDU/DdenXE3fpPWUdcTd+k9ZTzA1Pw3Xp1xN36T1lOs6O138QslLPnLtTVf8AiTYvQciN36nVcn9qoHO2/SsT2L7jHmx/zuL4X5bySQScjYBAyBTaVXH+HWOeRq4lkTg4+dfgmVOWdcTd+k9ZTa+qFcOFrYaBi9rC3Xf41Xcno6TUDr4cP87rHO/L064m79J6yjribv0nrKeYNvGfim69OuJu/Seso64m79J6ynmBqfhuvTribv0nrKOuJu/Sesp5gan4N96ntNI6CprZXOdrLwTNZc7E2r7vQbmU2iUSRaN0SIm9iu9KqvvLk4M7vJ0Y9Ocac00tFeUnjke2KpbrbHLhHJv9y+c1rribv0nrKb51Ro0W30snG2VU9Kf0OfnVxauLHP4r064m79J6yjribv0nrKeYNfGK7r064m79J6yjribv0nrKeYGp+G69OuJu/Seso64m79J6ynmBqG69OuJu/Seso64m79J6ynmBqG3p1xN36T1lHXE3fpPWU8wPGG3p1xN36T1lOoaHVC1GjlKrnK5zdZqqq53Kpys6J1PJ0fZ54s7Y5lXzKif1MebGeK+F+W2EkEnI2AAAAAAAAAAAAAAAAAQMgMmNW11PQQLNUytjYnLvXmQqr5pLT2zWiixNU7tRF2N519xotdX1NwnWaqlV7l3JxN5kDHPlmPxFxetKqiu1oaTWggXZlFw9yc/Ea8CA5Msrl2kAljHSPRjGq5zlwiImVVQqgv7FozPcdWepzDTf+z+bxeMttH9FGxatTcWo6Te2LejeflU2tEREwmxA6ePh/teFJRwUUDYaaNsbG8Sf92mQAHTPhIACQAAQSAAAAAAAQMgrdIZn09kq5Y3qxyMwjkXCplce8IvxGBpTUQyU0VHG9r6p8zFbG1crv40L5jUa1EaiIniK+0Wmloadj44k4Z7UV8jtrlXHKWYVk/tQaHKtVFcrpU0lJPNNJK+Jj2xK5rEz2y5xv2Ihvp5wwsharY0wiuVy86rlfaoMsfJWaM0LaK0QosKxyvTWkRyYdnxluRgkLSamgkAJAAAAAAgkAQqGvXeL+E3CO7wbI3uSOqYn8yL/ADc6GwlHpWsr6CGkh1NarnbF225E39KIFcul21UVEVNqKSecDOCgjjVcq1qJk9AmNb09+rrvKsOZnTNPfq67yrTmZ18H1ZZ9gBl1dG6npqSf+SoYrkXxoqoqdHpNtqMQAEoAABZaO1yW690tQ5cM1tV6/dXYp15F2HDzrmjlclwslNPnLtTVf+JNinLz4/1rx3+LQkgHO1fEsjYonyPXVaxFcq8iHHLnWOuFxqKt2U4V6qicicSHRdNrh1lYnxtXElQvBtxxJx+zpOYHTwY/1lnf4AGRUUroKemld/fsV6JyJlU9ynRtkxwASAAAHX9H0RLDQ47y3oOQHYNH+4ND5FvQc/P1GnH2sDWtPm62jyrn5srV6U95sprmnn1cf5RnSc+H2jTLpzIAHoOcBlVdG6npqSfHaVEauRfGjlRU6PSYpG9gACQLPRytS33ylnc7VZr6r18S7FKwEZTc0mXTuCbgVmjtb1/Y6WfOXamq/nTYvQWZ59mq6IHxLI2KN0j1w1qKqryIfZrum1wWisT42LiSoXg08Scfs6RjN3RbqOd3KsdcLjPVv2LK9XInInEnowYoB6EmppzgPeemdBDTyO/v2K9E8Wsqe48Cd7QAAAAAOv6PJq2GhT/Bb0FiV9g7hUPkW9BYHnZdumdNV6oaf/CQr/jp0Kc5OjdUPuJD5dOhTnJ18P1Y59gANlAAAXll0Yq71SOqKeaFjWvVmHquc+ZPGWHYBcfCqX0u+BddTzuJL5dehDajkz5MplZG2OMsc77ALj4VS+l3wHYBcfCqX0u+B0QFfbknwjnfYBcfCqX0u+B8v0CubU7WemcvIjnfA6MB7sjwjlNboreKNqvdSrKxOOJdb2JtLjqdyujrq2nciormNdhfEqp7zfsHmkESTcMkTOExjX1duOcXluU1SYau3oSQSZLgAAAAAAAAAAAgABkZMaurqe307p6mRGMTYnKq8icqhFuntJIyKN0kjkaxqZVyrhEQ0u/aWOmV1NbXK2Pc6bjXm5E8ZWXy/wBRdpFYmYqZF7WNF3+NeUqA5eTm38QVVVcquVXeoADnADIoaKevqW09MzWe70InjUEm3xS001XUMgp41fI5cIiHQLBo7Da2JLJiSqVNr8bG+JPiZFkssFop9ViI+ZydvIqbV/oWgdnHxePzUYJADdIAAAAAAAAAAAAAAAIKXS1f/gpY87ZXsYnrIvuLoodIXJU1lvt8fbSOnSV7U/lYmdqhXLpetTDUJACwCQAAAAAAAAAAAAEAAUl8XWutni5Z1f6E/qXSqibzXWTPvV+pqmmiXrOic9FmcuEeqpjZ7Apl+NjJIAXa3p79XXeVYczOmae/V13lWnMzr4Pqxz7DcK6hWp0AoqhiZdTKrv8ASqqi+5fMaedR0bgbVaIQQP8AmyROavnVSeW61UYTblwPWogfTVMsEqYfG9WOTxop5Gsu1aAAlAbv1Oq5P7VQuXbslYnsX3GkFno5XJb75Szudqx62o9eRq7P6mfJjvFbG6rroB4VlSykpJqiRe0iYrl8xwuhz3Ty4ddXhKZi9pTNwvjcu1fcawetTO+qqZaiVcvlcrnc6nkd+E8ZpzW7r1poH1NTFBH8+R6NbzquDYtOqdlJV0FPEmGRUyMbzIqkaB0KVV6WoemWUzNZPxLsT3nv1Re61N5D/kpS5b5JFtf521IAGygAAB2DR/uDQ+Rb0HHzsGj/AHBofIt6Dn5+o04+1ga5p59XH+Ub0mxmuaefVx/lG9Jz4faNMunMgAeg523VdF1z1P6OdqZdTuV27iVyovuNROoaM07ajQ+CB+1ssb2rzKqoczqYX01TLBImHxvVjk8aLgx4svmxfKPMAGygAAN36nVan9qoXLyStT2L7jeTkWjlb1hfaSZXarNfUcviXYddOLmx1ltvhfgObaeXBaq8pTNXMdM3H+pdq+46FWVDKSkmqJPmxMVy+ZDjdTO+qqZZ5VzJI5XOXxqpbhx3dozvw8j1poX1NTFBGnbSPRiY5VU8jZtA6Hrm9LUObllMzWz95die/wBB053xx2zxm6ac07KWuoaeNMMjpWsRPEiqaybZ1Re7NP8A5dP9zjUyvF9TLsABoqAADsFg7hUPkW9BYFfYO4VD5FvQWB517dM6ar1Q+4kXl06FOcnRuqH3Ei8unQpzk6+H6sc+wAGygAAOjdTzuJL5dehDajVep73El8uvQhtRwcn2rox6SCAUWSCBlAAMCtvdtoFVtTWRMem9mcuTzJtM5FRzUVNy7RofQIJAAAAAAAAAAgAAMlZervDaKXhJMOldsZGi7XL8Ai2T5r7u92p7VTLLM7Ll+ZGi7Xr/AN4znV0udRdKlZah64/lYm5qeI86+unuFU6oqHq5y7k4mpyIY4cXJyXIIADFIB9RxvlkbHG1XPeuGtTeqhL1o6SeuqWU9OxXvf7EOkWWzw2mlSNmHSu+kkxtcvwPHR6yMtNL26NdUyJmR6cXiTxFwHbxcfjN0BIDYAAAAAAAAAAAAAAAAAAHnJI2NjnvcjWtRVVV4kKTR1rampr7krVdw0ytie5N7E3Y8XwPO9MfW3uC3SVT4aWWHWcxP7xUd83PN0F9DEyGJscTUaxqYa1E2IgU7r0JIJC4AAAAAAAAAAABAAZPCqq6ejj4SplZEzOMuXBV1uk1DBEjqeRtVIrkakbHbdoVuUjHqKZbtpHUwPmnZBTwtRUikVuXLt2+YvKOkioqWOmgRUjjTCZ3lfYKSoibVVVYzUnqpddWZzqt4kM6trqeggWaqkSNibMrvXm5QjHrdZIKJb5VVioy1W+WTP8Aezt1GJ8T6V+kjE1ljtsiJ/K1Xoq+ddgT5Rjae/V13lWnMzd9LLrLPZ3UlbRSUtRrtVudrXY34VDSDr4fqyyu6HVtEPq1R/hXpU5SdX0Q+rVH+FelSOfpPH203TuhWlvnDo3EdSxHZ+8mxfd6TWjpWnlEtTZOHamX0z0d5l2L7jmpfiy3ijOaoADVQAAHXdHq1LhZKWfOXKzVf+JNi9BUafXBaa0spGL29S7b+FN/twYPU6rdlVQuXbslYnsX3FLplcFrr9K1q5jp04JuPavpz6Dkxw/+mm1y/wAqEAyKCldW10FKzOZXo3ZxHVfibZR0XQegSksTZVbiSpdwir4tyfHzmv8AVF7rU3kP+SnQIYmQwsijajWMajWtTiRNxz/qi91qbyH/ACU5OO7z21ymsWpAA7GIAAB2DR/uDQ+Rb0HHzsGj/cGh8i3oOfn6jTj7WBrmnn1cf5RvSbGa5p59XH+Ub0nPh9o0y6cyAB3ud1fRD6s0X4V/3KaZp3RdbX3hkbhlS1HZ8abF93pNz0Q+rNF+F3+5TB09ouuLJ1w1uX0z0dnG3C7F93oOPDLWbezeLmwAO1gAAAde0erf4hZKWoV2s5Warl+8mxTkJvHU6re1qqFy7sStT2L7jDmx3NtML8s7T+vWntLKVi4dUvw78KbV9uDnJfaZ161t/lai/J0/yTedN/tz6ChLcWOsUZ3dDpug9D1pYmSq3D6hyyKvHjcn/fGc6oKV1bXwUrM60r0bs4jssMTYYmRRojWMajWonEiGfPl/FuOf1z7qi92af/Lp/ucambZ1Re7NP/l0/wBzjUzTi+sUy7AAaqgAA7BYO4VD5FvQWBX2DuFQ+Rb0Fgede3TOmq9UPuJF5dOhTnJ0bqh9xIvLp0Kc5Ovh+rHPsABsoAADJp6+rpWKynqZYmKuVRj1RMnr/GLn4fUfmL8TBBGondZv8YuXh9R+YvxH8YuXh9R+YvxMIEeMN1nfxi5eH1P5inlJcK2VFSSrnei70WRdvtMYE+M/DYdth+hZ+FDiR22H6Fn4UOfn/jTjegIJOZqAAAAAAAAgA8Kupio6Z887tWNiZVQi3THu90htVGs8y5VdjGIu1ynNa+unuNU6oqXq5ztycTU5EPa8XSW61rp5NjE2Rs+yhghxcvJ5X4CAAxAABJuuh1lSGJLjUJ8o9PkmqnzW8vnNe0dtn8UubGOT5GPt5F8XJ5zpbWo1EREwicQdPDhv5r6JIJDrAAAAAAAAAAAAAAAAAAAAAFHpXC1bQ+pTLZqdzXxPTe1cohcRKromqu9UQpNK6uL+HSUDdZ9VOiakbGqqqmsm32F3EmImIu9EQKTt6AgkLgAAAAAAAAAAEEkAa++Jlz0pfHO1JIKKJMMdtTXdxqnN0FqltoWqitoqdFTaipE3Z7Ctt7kh0oukUmx0zY5GeNERUXpLtzka1VcqIibVVQpjr+irhMrsQ1+jYl+urq6VutRUyqyBiplHu43HxcrvHd9W2WqZXyTOVssiIqIxib9/uL+kpo6SmjghbqsjTCID7V64JAC7WtPUTseVVTdK1U9pzQ6Zp79XXeVYczOvh+rDPsOsaJJjRqi8bF6VOTnWdE/q1Q/g96kc/UTx9rGqgbU0ssD9rZGKxeZUwcaqYH01TLBImHxvVjk8aLg7Wc007olpr5w6NwypYjs+NNi+5fOU4L86WzjWgAdbEAAGbaLi+1XBlXGmVaipjlyhiPe6R7nvVVc5cqq8anyCNTe0htnU/oUnuctW9uW07MN8Tnf0z6TUzqeh1ClFo/Aqtw+f5V3n3ezBlzZaxWwm6vTnnVG7q03kP+SnQznnVG7q03kP+SnPxfdpn01IAHcwAAAOwaP9waHyLeg4+dg0f7g0PkW9Bz8/UacfawNc08+rj/KN6TYzXNPPq4/yjek58PtGmXTmQAO9zur6IfVmi/C7/cpZ1UDKmllgkTLZGKxeZUwVmiH1Zovwu/3KXJwX7OmdOJ1ELqeplgemHRvVi86Lg8zZdO6LrW+8M1uGVLEd502L7vSa0d2F3JXPZqgALIDNtFxktVwZVxbVaipjlymDCBFm+xLnK96vcqq5y5VV4yAB0Ns6n1Fw1zlq3N7WnZhq/eds6EX0nRCi0OoestH4Mph83yrvPu9mC9OHky8snRjNRzvqi92af/Lp/ucambZ1Re7NP/l0/wBzjUzq4vrGOXYADVUAAHYLB3CofIt6CwK+wdwqHyLegsDzr26Z01Xqh9xIvLp0Kc5OjdUPuJF5dOhTnJ18P1Y59gANlAAAXFo0brrxTOqKVYUY1ysXXcqLn0eMzuwW7/apvzF+BsHU97iS+XXoQ2o5c+XKZajbHCWOa9gl3+1TfmL8B2CXf7VN+YvwOlAp7sk+Ec17Bbv9qm/MX4GNPofeoUylK2RPuSN951ME+7I8I4xVW6so9tTSzRJyuYqJ6TskP0LPwofStRUwqIqKSVz5Ln2nHHSQQSZrAAAAAAQAANA0uvPX1WtJA/NPCvbKm5zvghsulNzW22x3BuRJpu0Z4uVfQc4Dm5s//wAwIJIDkAAAJB6U0XXFTFCn949G+lQmTdb/AKIUCUlobMqfKVHbqvHjiT0bfOXx8xsbHG1jERGtTCInEh9B6OM1NJBBIWAAAAAAAAAAAAAAAAAAAAAFFXSLSaTUc8ifJVEK06L9l2tlC8KLSdyMdbpHbGNqmq53EieMvEXKBSd1JJBIXAAAAAAAAAAAAAFbc7THXvjmSWSCoizqTRLhyeLxoVcttvk6uoZ6xslG9ya06JqvVvG3CcpsowFbjK8aenipYGQwsRkbEw1qJuPYAJ6ACQlrWnv1dd5VhzM6Zp79XXeVYczOvg+rHPsOs6J/Vuh/B71OTHWdE/q3Q/g96kc/UOPtbmsae0XXFk4drcup3o7zLsX3GznlVQNqaaWB/wA2VisXmVMHNjdXbWzccUB61ML6aplgkTD43qxU8aLg8j0JdxzUABIAADMtFGtwulNS4ykj0R2Ps719mTsTWo1qNRMIiYREND6ndCj6qorntykacGxV5V3+zpN+OPmy3lpvhPgOedUburTeQ/5KdDOedUburTeQ/wCSleL7mfTUgAdzAAAA7Bo/3BofIt6Dj52DR/uDQ+Rb0HPz9Rpx9rA1zTz6uP8AKN6TYzXNPPq4/wAozpOfD7Rpl05kADvc7rOiiY0bocd796luVOin1bofJ+9S2PPy7rpnTWNPaHriyJUI3L6Z+tn7q7F93oObHaqqBlVSywSJlkrFYqeJUwcZqIXU9RLA9MOjerV50XB08GXxplyT+vMAHQzAAAMy0Ua3C601KiKqSPRHY+zvX2ZMM3Lqd0OvVVFc5uyNEjYvjXavsx6SnJl44rYzdb61qNaiImERMIicRIJOB0OddUXuzT/5dP8Ac41M2zqi92af/Lp/ucamdvF9I58uwAGqoAAOwWDuFQ+Rb0FgV9g7hUPkW9BYHnXt0zpqvVD7iReXToU5ydG6ofcSLy6dCnOTr4fqxz7AAbKAAA6N1PO4kvl16ENqNV6nncSXy69CG1HByfaujHpIIBRZJAAAkjIyBIIJAAAAAAICqDGuE6UtBPOv93GrvYEW6jn+lVf19eZEauY4fk2+bf7SnCqrlVVXKquVIDz8ru7AAFAAASZtkx/GaPO7hm9JgnrTS8BVRTJ/I9HehQtj267xA+Y3tkja9i5a5EVFTjQ+g9KJBBIAAAAAAAAAAAAAAAAAAAAABj1lLFW0slPO3MciYUqrFUywSyWmsdmenT5N+7hI+JS8KXSKlfwLLjTYSpo110+83javmCmU18roHjSVDaqliqGZRsjEeiLyKmT2C6QAAAAAAAAAAAAAgkAQSAAAAGtae/V13lWHMzpPVAfq6Ptb9udqexV9xzY6+D6sc+w6zon9W6H8HvU5MdX0RdraNUXiaqe1SOfo4+1yADlbOaad0XW184drcMqWI7KcqbF9xrR0rT2i64snXCNy+mejs/dXYvu9BzU7eLLeLDOaoADVQALGwUP8RvVLTq3WYr8v/Cm1SMrqbTJt0jReh6wsNNGrcPe3hH7ONdvwTzFuQm4k8+3d26J8BzvqiuRbvTt40gyvrL8DohzfqgvR1+Yib2wNT2uU04fsrn01cAHawAAAOwaP9waHyLeg4+dc0afr6PUC/wCCieg5+fqNONaGt6euRNHXIq4zK1ENkNX6oLkbYWJxunaiehVOfD7Rpl05uAD0HO6zor9W6HyfvUt+MptEXa2jVF4mqn/spcnnZdumdBzPTuhSlvvDtTDKlqP/ANSbF9y+c6Yaxp7QpU2Trhrcvpn62fursX3egvxZayRnNxzYAHc5wAADrOi9D1hYqaNzdWRzeEenHldv/eY5vo/Qrcb1S06ty1X6z/wptXoOvnLz5fxrxz+hJAOdq531Re7NP5BP9zjUzaOqC9HX2Nv2YUT2qpq53cX1jny7AAaKgAA7Bo+qLYqHHeW9BYFXoy5H6PUKp3pELQ87Lt0zpqvVD7iReXToU5ydC6or0S10zON02fQinPTr4fqxz7AAbKAAA3HRDSC3Wq2SQVkrmPdKrkRGKuzCchfdmll7/J+U74HMAY5cMt2vM7HT+zSyd/k/Kd8B2aWXv8n5TjmAI9GKfZXT+zWyd/k/Kd8AumtlRNk0i80SnMAPRieyuky6dWpiLqNnkXkRmOlTAi01qbhc6akoqVsTZZWsVz11lwq7VxxbM8popsGhECTaSQuVMpExz/Zj3kZcWOM2TK2uoAA5WyQAAAAEFLpe9WaPVCJvcrW/+yF0Uul0av0eqMJlWq13/sgVz+tc3AAeaAAAAAAACXRNEa9Ku0MiV2ZKftHIvJxf98RfHMdHrotquTZHL8i/tZE8XL5jpjHte1HNVFaqZRU3KHdxZeWL6JIAapBBIAAAAAAAAAAAAAAAAAAAQYd27lVfkXdBmGJdu5NX5F3QEZdPOx9xKHyDOgzzAsfcSi8gzoM8E6SCCQkAAAAAAAAAAAAAAAAIAA0XqiVzXOpqBrkVWrwr0Ti4k95pJ1iq0YtFZUvqKilV8si5c5ZX7V9JW3nRezUlpqZ4aTUkjjVWu4V64X0nRhyzGaZZY3tzk6JoBcGzWt9E5flIHKqJytX+ufYZNDolZZaGnfJR6z3RtVy8K/auOcz6DR62W2oSoo6dYpcKmUleuzxoq4Ujk5JlNJxxs+VoSQSYNHjVQMqaWWCRMskYrF5lTBxmohdT1MsD07aN6sXnRcHayoq9GbRW1L6mopEfLIuXOSRzc+ZFNePk8FMsduTA6p2H2LwH9Z/xHYfYvAf1X/uNffFPXXKzd+p3Q7Kquc3/AAmL7V9xe9h9i8B/Wf8AuLShoqe30zaakjSOJucNyq71zvXaUz5fKai2OGqyCSCTBog5LpTVtrdIKuRi5Y12o1eXV2HWHNRzVaucKmNi4KXsPsSqq9Y7/wDFf8TTjymN3VMptysHVOw+xeA/rP8A3DsPsXgP6r/3G3vinrrlYOqdh9i8B/Vf+4dh9i8B/Vf+4e+HrrlZ0jQGuSosq0yqmvTPVE/Cu1PbkzOw+xeA/qv/AHGXbrHb7XK6SigWJz01XfKOVFTmVSnJyTOaWxxsqxNF6olexz6agY7LmLwj05OJPeb0U9VoxaKypfUVFKsksi5c5ZX7faZYWS7q2U3HJwdU7D7F4D+s/wCI7D7F4D+q/wDcdHvjP11X9T+vZNa30Sr8pA5VROVq/wBcm2FXQaPWy21HD0dMsUuFTKSPXZzKpaHPld3cayageNVTsqqWWnkTLJWK1yeJUwewKpcUqYHU1TLA/wCdG9WLzop5HWavRi0VlTJUVFJrSyLlypI5MrzIp5dh9i8B/Vf+46Zzxj665WDqnYfYvAf1n/uHYfYvAf1n/uJ98PXVH1O6FcVNe5uxfkmL7V9xvBj0VDT2+mbT0saRxNzhuVX2qZBz5ZeV21k1AA+XN1mqi7lTBVLk+lFY2u0gqpWLljXcG1eVG7PipUnVF0PsSrlaJc+Wk/cOw+xeA/qv/cdOPNJNMrha5WDqnYfYvAf1X/uHYfYvAf1X/uJ98/EeuuVg6p2H2LwH9V/7h2H2LwH9V/7h74eusPQKuSosq0yr29M9W87V2ovSnmNoK622O32qR8lFAsTnpquXhHLlOZVUsTmyst3Gsmo591RK1JK6npGr9CxXu513J6E9pqB1mr0ZtNbUvqKmlV8r1y53CvTPoU8uw+xeA/qv/cb4csxmmdwtrlYOqdh9i8B/Vf8AuHYfYvAf1X/uLe+I9dcrB1TsPsXgP6r/ANw7D7F4D+q/9w98PXXKwdU7D7F4D+q/9w7D7F4D+q/9w98/D11ysHVOw+xeA/qv/cOw+xeA/qv/AHD3z8PXXKwdU7D7F4D+q/8AcOw+xeA/qv8A3D3w9dcrNy6nMGtV1lQqfMY1iedVX3Gxdh9i8B/Vf+4z7daqO1RvjoYeCY92s5NZXZXzqpTPlmU1FscNVmkkEmDQAAAAAQY9dTpVUU9Ou6Rit9KGQMBFm3H3sWORzHJhzVVFTkUg2DTG2rSXPrljcRVG3Kbkdx/E18PPyx8bpAACgAAAAAk27RG/IzVt1W/CboXqv/qvuNRCbNvGF8M7jduw5BqmjOkqTo2ir34lTYyRV2P8S+Pp6drDvxymU3AkgBZIIJAAAAAAAAAAAAAAAAAgxLrq/wALqtdyMbwTsuXi2GWV9+VP4HW+Rd0BF6YmitwirLTFE1USSnakbm825fPguzCtMTGWyl1GNTMLNyfdQzQjHoJACwAAAAAAAAAAAAAAACBkHlVTNpqaWd/zY2K9cciJkDFq7zb6OfgKmpbHJjOquTH0gnjl0cqpYntex0fauauUXahjWSjWuWouddDGq1mqrI1TW1WImEK+S013X0ttjhdHbZp0lVyL2qNTaqJyZXHoJZW3TaaBqsoKdq72xtT2HuQmxEQkhpOkgAJAAAAAEEgAAAAIJAAAAAAAIJAAAAAAAIJAAAAAAAAAAAAAAAAAAAAAAAAAAAAAAAAAAAAAAAAAEEgAAAAAAAAAQCSAMG726O50ElNJsVdrXfZXiU5jU08tJUPgnarZGLhUU64a/pPYUucPD07USqjTZ99OT4Bhy8flNxz4g+nNcxytcitc1cKi8SkBxoAAQAAAAAJNq0f0qdDqUtycro9zZt6t5+VPGaqAvjncb8OvxyMlYj2ORzXJlFRcop9HMrNfqq0vRrF4SnVdsTl2ebkN8tV5o7pEjoH4kRO2jdscgdmHJMliSRkBqkEACQQSAAAAAAAAABAAFDpA51bVUlpjVfl3cJNjijTl51T2Fnc66O3UUlTLtRqbE43LxIV1jpKx9XUXK4Rtjmma1rGIvzW8nQFMvn4XbGoxiNaiIiJhETiPogBdIAAAAAAAAAAAAAAABAADJQXu6xTwS26g/tNXM1Wase1GeNV3C9qtwudLaWq7g1+VqNVcdqm5F5/gW1HQ01DHqUsLIm8eE2rzrxhS234iaGn61ooYM54NiNzzIe+CQFtBJBISAAAAAAAAAAAAAAAAAAAAAAAAAAAAAAAAAAAAAAAAAAAAAAAAAAAAAAAAAAAAAAAAAAAAAAAAAAAAAAAAAAAAAIIwSANd0j0bZcWuqaVEZVJtVNySc/j8ZoUsT4ZHRysVj2rhWqm1Dr+CovdgprtHrL8nUImGyp0LyoGHJxb+Y5qDLuNtqbZOsVVGqfZcnzXJ4lMQOOyxAACAAAAABJ9RSvhkbJE9zHtXKOauFQ+QEytstGmL40SK5MV7dySsTanOnH5jbqWrp6yJJKaVsjF42qclPakrKiim4WlmfE/jVq7+dOMN8Oazt1sGnWzTNMJHcYtvfY/ehtNJW01bGklNMyRq/ZXdzpxB04545dMgkjIC6QQSAAIAkAAQBkwbtXx2+gmnc9qPa1dRFXe7iCLdK6rRLppJDTZzBRN4WROV67k95flXo/QLR0DZJUVamf5SZzt6uXl5i0CMZ/QkgBZIIAEggkACABIIAEgAAAQAAyVN1uzqeZtFRR8PWyJ2rOJicrvEEW6eVsRF0ku6rtciRYXkTV3F2Vtmtq0EMjppOFqZ3a8r+VeRPEWQRj0kABYAAAAAAAAAAAAAAAAAAAAAAAAAAAAAAAAAAAAAAQAJBAAkEEgAAAAAAAAAAAAAAAAAAAAAAAAAAAAAAAAAAAAAAAAAAAAAAgkAY9XSQVkDoamNskbuJTSrzojPSq+a35mi38H/ADt+JvhGAplhMu3H3IrVVHIqKm9FB0y62CiuiK6WPUm4pGbF8/KaXdNGq63ZejeHhT+eNN3OnES5M+K4qYEghkgABAAAAAAk9IJ5aeVJIJHxvTc5q4U8wEy6bLb9MquFUZWxtqGfaTtXJ7lNnt+kNur8NjnRkn2JO1X+pzMBrjzZR2FFyDl1De7hb9kFQ5WfYf2zfQu42Gh02aqI2uplRftxL7l+IdGPNjW4Ar6G92+vROAqWK77Dl1XehSwygayy9JIACWDeK11vtk9Sxms9idqi7srsTpNZoKmzMVlVcJJqutVdZz3RvVGryImMbDc1RF2KmUI1G/ZT0BS421TdlNt+1N+U4nsptv2pvynFxqN+yg1G/ZQGslOulFvTclQvNC4jspoPsVP5Sl1qpyDCcgTrJS9lNB9ip/JULpRRImUhq15oVLrCE4QGsv1R9lNH4PWfkjspo/B6z8kvMIMIDV/VJ2T02MpSVq//ietDfqetrEpmw1EcitVycKzV2IW2CuuFko7lOyaoa9XMbqpqvVNgRrJn67ftJ6SOGj+230lQmitsRc6kq//AKKSmi1qz9A78x3xBvJa9cQ99Z6yEddU/f4/XQrOxe0eC/qO+JPYxZ/A2+u74hP+lgtbSpvqYfXQ+VuNEm+rg/MQxE0ctKf+FH7fifX8AtXgMPqg/wBPO53ulpKGaWCeGaVqYbG16Kqru3ITY7atHC6ed3CVk/bSyLv5k8R7JZbYioqUFPs/w0M8Iku90JIJC4AAAAAAAAAAAAAAAAAAAAAAAAAAABAEgEASCABIIAAEKqImVUwqq72+k2TVUaO+y1dZ3oTaEbZwKtl0mqkzR0E704nS/JNX07fYe0cNfIuaiojiTiZC3an+pd/oQG2arkRMqqInKoRUVMpuPGOkiY7WVFe/7Ui6ypzZ3eY9wkJIJAAAAAAAAAAAAAAAAAAAAAAAAAAAAAAAAAAAAAAAAAAAAAAAAAEEgCCFQkAVFz0ct9xy90XBS98j2KvPymp3HRS4Ues6FEqYk+x871fgdDGAyy4scnH3Ncxytcitcm9FTaQdUr7VRXBitqqdj+R25yedDWrhoSqZdQVH/wCcvuVAwy4bOmnkmbXWmvoF/tNM9rftomW+lDCDGyztAJICoAAAAAEkACdxnUV6uND9BVSI37Ll1m+hTBIC0ys6bXSabTswlXTMkT7Ua6q+gu6XSy1T4R0roV5JG49qHOSQ0nNlHW4aqCoajoJo5GruVjkU9jkDJHxu1o3uYvK1cFlS6RXWl2Mq3vbySdv7V2hrOef100Gj0+m9SzCVFLHInKxyt+Ja0+mVtkROFbNEv3m5T2BrOXGtjBX097tlThIqyHK8Tnaq+hTPR7XJlqoqeILyypAGQlIIyAJBAAkEACQQAJAIAAEgAAAAAAAAAQAJBAAkEACQQSABAAkEACQRkZAAZRDHnrqSm+nqYYvxvROkI3GQCmm0ptMOU6511TiY1VK6o03pW/8A1qWWReV6o1PeFbyYz+tqGTRJNMrjUO1aamiaq7kRFepKR6VXNEVzpoWLyqkXsTaFfbP43aSaKJuZJGMTlcuCtqdJbTTKqLVteqcUaK7o2FJT6FzSrrXCuVV+yzK+1fgXFJotaqVUdwHDOTjlXW9m4G87/GC/S9srtS30FRUv5sdGT7a/Sat2oynomry7V95sMcMcTdWNjWN5Gpg+8Bbxt7qhbo2s3bXK4VNUv2UdqN9CFnSWyiom4pqaONeVEyq+feZYCZjIjBIAWSCCQAAAAAAAAAAAAAAAAAAAAAAAAAAAAAAAAAAAAAAAAAAAAAAAAAAAAACASAAAAgAkD5VqKmFTJV12jtsrdr6dsb/tx9qvs2KWoCLjL20ut0JkaiuoqlHfclTHtT4FFV2O5UeVmpJFam9zE1k9KHUSMBllw43px8HVaq10NYi9cUsT1XjVu307ymqtC6CRVWnklg8WdZE9O32ksbwWdNDINlqtDK+LK08kU7eLbqr6F2e0qaizXKlRVlo5kRN7mt1kTzoQyuGUYAACugAkIQAAABIEEkAJSekVRND9FLIz8LlQ8iQbqzg0hu1P8ytkcnI/DuksIdM7ixMSRQSeZU95rYJXnJlP63GHTnaiTUOOVWSe5U95nxaZ2t/z0nj/ABMz0Kpz8khac2UdLj0ltMm6ra1fvIqe4yorrb5tkdbTuXkSRMnKgF5/yK6+jmuTKKip4j6OPse9i5Y9zeZcGQy4VsfzKudvM9Qt/wBifjrAOXMvt0Z82un87s9J7s0ovDP/AC9ZORY2/AJ9+LpQOes0wurd6wv52fBT1bprcE+dDTrzIvxC3vxb6DRk03q030sK+dT7TTifG2jj9dQe7FuwNL7OpPAW/mf0PpNOlxtoP1f6BPtwbkDTezlfAP1f6Ds5XwD9X+gPbi3IGmLpy7ioU88n9CF05l4qJvnk/oD3Yt0BpC6cVH8tHH53KfDtN61d1NAnpCPdi3oGgu01uK/Nip052qvvPF+l92dukiZzRp7we/F0QZOZv0mvD99YqczGp7jxfe7m/wCdXz+Z+OgK+/F1HKEOexqKrnIiJxqpyh9dWSfPqpnc8ing5znLlzlXnUI/7H/jqkt2t8WyStp2qnFwiZ9BiSaTWhn/AJjXfhRV9xzQ96ekqapcU9PLL+BiqEe7K9RvMumVrZ81J5Pwsx0qhgzactRVSChcqcSvkx7EQpINGbtNjFLqJyvciFpTaEVLttTVRx+JiK7pwSeXJXlLprXuReDggZzoqmBPpNd5sotUrEXiY1G+3ebNT6F2+NUWaWaXxZREUtaex2ym+iookXlcmsvpUJ8OS91ztsl0uDlRj6qoXjRqucZlPotdp1ysDY88cj8HRmsa1ERrURORD6IWnD+1ptNoOuEWqrNvG2NvvX4FvS6KWqnVFdAszk45XZ9m4uwGk48Y8oaaCBMQxMjT7rUQ9QAtqQJIJCQAAAAAAAAAAAAAAAAAAAAAAAAAAAAAAAAAAAAAAAAAAAAAAAAAAAAAAAAAAAAAAAAAAAAAAAAAAAAAAAEDAAGPPQ0tT9PTxSeNzEVSsqdFLTPnEDoXLxxuVPZuLsBW4y9tSm0HiXPAVr2+J7c9GCtn0MuUeVifDKnIjlRV9Ke838YCl4ca5hNo9dos61FIv4cO6DCmpp6dcTwSRfjaqdJ1zBCtRd6BS8E/jj4Ory22im+kpIXeNWIYkmjdpl+dRMT8Kq3oUKXgv8czBv8ALoZbH/MdPH+F/wAUUxZNBoF+jrJE/E1FCt4MmlA21+g0v8laxfxM/qY79CbgnzJ6Z3Ork9xKvqy/GtEF7JoldmfNijf+GRPeeDtGru3fRu8z2r7yFfDL8VRBZOsN1bvoZvMmTzWzXJu+hn9RQjxv4wgZS2yvTfRVH5S/A+FoKxux1JOnPGvwB414A9lo6pEytNMieTU+etp+8yeqoPGvMHp1tP3iT1FPrrKqXdTTflqDxrwJMhLfWu+bSVC80Sn0lsr1TZRVH5ag8axAZyWa5O3UM/qKejbDdXbqGXzpgHjVaSWrdGru7dRuTne1Pee8eiV2fjWhjZ+KRPcSnwy/FGQbKzQm4r86amb/AKnL7jIZoNOv0laxOZir7wt6svxqYNzZoNF/eVr1/CxEMmPQm3NXL5qh/i1kROghb05NDB0iLRa0R4/susvK57l95lR2W2xfMoYE/wBCKE+iuWoiqqIiKqqZUVrr5tsdHO5OXg1x6TqcUEUKYijYxPutRD0wF5/x5/a5pFozd5d1IrU++5E95nwaE1z9s08EaeLLlN8wAvODFqUWg8KY4askd+FqIWFPolaYfnRPmXle9fdhC9AWnHjP4w4bVQQY4Kjgbj7iGWjURMImEJAX1IYAASAEgAAAAAAAAAAAAAAAAAAAAAAAAAAAAAAAAAAAAAAAAAAAAAAAAAAAAAAAAAAAAAAAAAAAAAAAAAAAAAAAAAAAAAAAAAAAAAAAAAAAAAAAAAABAJAEAAAAAAwhJADAwAEaMIMIADRgYACTAwAAAAAE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D//2Q==">
            <a:extLst>
              <a:ext uri="{FF2B5EF4-FFF2-40B4-BE49-F238E27FC236}">
                <a16:creationId xmlns:a16="http://schemas.microsoft.com/office/drawing/2014/main" id="{5C459C32-6B08-4EA7-8C2A-D360A90941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EDD46E-E100-413F-AAC6-BA13D79304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1" y="249687"/>
            <a:ext cx="3057939" cy="10118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531639" y="753227"/>
            <a:ext cx="6896534" cy="1199397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</a:pPr>
            <a:r>
              <a:rPr lang="en-US" sz="2400" dirty="0"/>
              <a:t>Good Listening Technique</a:t>
            </a:r>
            <a:br>
              <a:rPr lang="en-US" sz="2400" dirty="0"/>
            </a:br>
            <a:r>
              <a:rPr lang="en-US" b="1" dirty="0"/>
              <a:t>SILENCE IS GOLDEN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97148" y="2057400"/>
            <a:ext cx="8229600" cy="2362200"/>
          </a:xfrm>
        </p:spPr>
        <p:txBody>
          <a:bodyPr/>
          <a:lstStyle/>
          <a:p>
            <a:pPr marL="285750" indent="-285750"/>
            <a:r>
              <a:rPr lang="en-US" sz="3200" b="1" dirty="0">
                <a:solidFill>
                  <a:srgbClr val="FCC30F"/>
                </a:solidFill>
              </a:rPr>
              <a:t>Why ask a good question, if you are too impatient to wait for a good answer?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000" dirty="0"/>
              <a:t>Practice saying nothing until you get an answer</a:t>
            </a:r>
            <a:endParaRPr lang="en-US" sz="2000" b="1" dirty="0"/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000" dirty="0"/>
              <a:t>STOP: “Like I was Saying……”  or    “Well, Because…..”</a:t>
            </a:r>
          </a:p>
          <a:p>
            <a:pPr marL="285750" indent="-285750"/>
            <a:r>
              <a:rPr lang="en-US" sz="3200" b="1" dirty="0"/>
              <a:t>We talk too much to……</a:t>
            </a:r>
            <a:endParaRPr lang="en-US" sz="3200" dirty="0"/>
          </a:p>
          <a:p>
            <a:pPr marL="1143000" lvl="2" indent="-228600"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1639" y="4407791"/>
            <a:ext cx="3961755" cy="200054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The Buyer</a:t>
            </a:r>
          </a:p>
          <a:p>
            <a:pPr algn="ctr" eaLnBrk="1" hangingPunct="1"/>
            <a:r>
              <a:rPr lang="en-US" sz="2000" dirty="0">
                <a:solidFill>
                  <a:schemeClr val="bg1"/>
                </a:solidFill>
              </a:rPr>
              <a:t>We don’t dig deep enough, or we re-ask questions, or we just move on after a short moment of silence.  All cut listening short.</a:t>
            </a:r>
          </a:p>
          <a:p>
            <a:pPr algn="ctr" eaLnBrk="1" hangingPunct="1"/>
            <a:r>
              <a:rPr lang="en-US" sz="2000" dirty="0">
                <a:solidFill>
                  <a:schemeClr val="bg1"/>
                </a:solidFill>
              </a:rPr>
              <a:t>(Discipline is the cure!)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653401" y="4415817"/>
            <a:ext cx="3886200" cy="200054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bg1"/>
                </a:solidFill>
              </a:rPr>
              <a:t>Ourselves</a:t>
            </a:r>
          </a:p>
          <a:p>
            <a:pPr algn="ctr" eaLnBrk="1" hangingPunct="1"/>
            <a:r>
              <a:rPr lang="en-US" sz="2000" dirty="0">
                <a:solidFill>
                  <a:schemeClr val="bg1"/>
                </a:solidFill>
              </a:rPr>
              <a:t>We hear something and it triggers an internal conversation that drowns out what the customer is saying.</a:t>
            </a:r>
          </a:p>
          <a:p>
            <a:pPr algn="ctr" eaLnBrk="1" hangingPunct="1"/>
            <a:r>
              <a:rPr lang="en-US" sz="2000" dirty="0">
                <a:solidFill>
                  <a:schemeClr val="bg1"/>
                </a:solidFill>
              </a:rPr>
              <a:t>(Notes are cure!)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8760" y="163845"/>
            <a:ext cx="5327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Achieving Understanding: Great Listening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73D26B0-E7A5-4034-8ED0-DC9321D40506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F87EDA-10AD-4137-8811-5D47A10378E9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ABB0D91-0630-4396-BA52-1AA857E7A1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AB56CD4-10A9-4BFD-8689-B68F835BBA33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716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/>
      <p:bldP spid="39940" grpId="0" animBg="1"/>
      <p:bldP spid="399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35543" y="685800"/>
            <a:ext cx="7543800" cy="1173162"/>
          </a:xfrm>
        </p:spPr>
        <p:txBody>
          <a:bodyPr/>
          <a:lstStyle/>
          <a:p>
            <a:pPr eaLnBrk="1" hangingPunct="1"/>
            <a:r>
              <a:rPr lang="en-US" sz="2400" dirty="0"/>
              <a:t>Good Listening Technique</a:t>
            </a:r>
            <a:br>
              <a:rPr lang="en-US" sz="2000" dirty="0"/>
            </a:br>
            <a:r>
              <a:rPr lang="en-US" dirty="0"/>
              <a:t>TAKE NOTES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41764" y="2043390"/>
            <a:ext cx="8229600" cy="1952347"/>
          </a:xfrm>
        </p:spPr>
        <p:txBody>
          <a:bodyPr>
            <a:normAutofit/>
          </a:bodyPr>
          <a:lstStyle/>
          <a:p>
            <a:r>
              <a:rPr lang="en-US" sz="2800" dirty="0"/>
              <a:t>You are </a:t>
            </a:r>
            <a:r>
              <a:rPr lang="en-US" sz="2800" u="sng" dirty="0"/>
              <a:t>not</a:t>
            </a:r>
            <a:r>
              <a:rPr lang="en-US" sz="2800" dirty="0"/>
              <a:t> listening if you are not taking notes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Focus on efficiency: KEY WORD NOTES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Circle or Highlight the most important Issues</a:t>
            </a:r>
          </a:p>
          <a:p>
            <a:pPr lvl="2"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35543" y="3623657"/>
            <a:ext cx="7994650" cy="1415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chemeClr val="bg1"/>
                </a:solidFill>
              </a:rPr>
              <a:t>Dealing with Multiple Facets to An Issue</a:t>
            </a:r>
          </a:p>
          <a:p>
            <a:pPr eaLnBrk="1" hangingPunct="1"/>
            <a:r>
              <a:rPr lang="en-US" sz="2400" dirty="0">
                <a:solidFill>
                  <a:schemeClr val="bg1"/>
                </a:solidFill>
              </a:rPr>
              <a:t>Immediately write “1, 2,3….” and then ask what each are.  Get them all identified, then go back &amp; dig each of them.</a:t>
            </a:r>
          </a:p>
          <a:p>
            <a:pPr eaLnBrk="1" hangingPunct="1"/>
            <a:endParaRPr lang="en-US" sz="1000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5543" y="5165372"/>
            <a:ext cx="7994650" cy="126188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chemeClr val="bg1"/>
                </a:solidFill>
              </a:rPr>
              <a:t>Returning to an Issue </a:t>
            </a:r>
          </a:p>
          <a:p>
            <a:pPr eaLnBrk="1" hangingPunct="1"/>
            <a:r>
              <a:rPr lang="en-US" sz="2400" dirty="0">
                <a:solidFill>
                  <a:schemeClr val="bg1"/>
                </a:solidFill>
              </a:rPr>
              <a:t>Immediately write a quick key word &amp; “mark it” then when current conversation is complete, return to that issue.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8760" y="163845"/>
            <a:ext cx="5327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Achieving Understanding: Great Listening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B06D02-72CF-48CC-8A36-62C03153F39A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E2FE250-B17E-4C84-9EA4-0592AE48B9FE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FCFFDA4-1D51-4D24-8C4D-AED87A479A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2880089-CB5C-42B2-8619-6A972615D8CD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700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animBg="1"/>
      <p:bldP spid="143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 Thoughts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7696200" cy="383532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/>
              <a:t>Be prepared &amp; organized, ask questions, listen, and facilitate to </a:t>
            </a:r>
            <a:r>
              <a:rPr lang="en-US" sz="3600" b="1" dirty="0">
                <a:solidFill>
                  <a:srgbClr val="FCC30F"/>
                </a:solidFill>
              </a:rPr>
              <a:t>ACHIEVE UNDERSTANDING</a:t>
            </a:r>
          </a:p>
          <a:p>
            <a:pPr lvl="1" eaLnBrk="1" hangingPunct="1"/>
            <a:r>
              <a:rPr lang="en-US" sz="2800" dirty="0"/>
              <a:t>Never to manipulate</a:t>
            </a:r>
          </a:p>
          <a:p>
            <a:pPr lvl="1" eaLnBrk="1" hangingPunct="1"/>
            <a:r>
              <a:rPr lang="en-US" sz="2800" dirty="0"/>
              <a:t>Understanding makes presenting relevant and persuasive arguments significantly easier</a:t>
            </a:r>
          </a:p>
          <a:p>
            <a:pPr eaLnBrk="1" hangingPunct="1"/>
            <a:r>
              <a:rPr lang="en-US" sz="3200" dirty="0"/>
              <a:t>Practice – Practice – Practice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E1E6440-B8EF-4FA1-AD68-BC50E145A2FA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1D68FD6-BC8F-4E4E-A717-FD12574539CF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0E93C77-633E-4080-8DD1-6AB680E1EB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14CECD5-E624-46E3-9590-C34CFD533238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219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Purposeful Questioning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1639" y="2286000"/>
            <a:ext cx="8229600" cy="3886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/>
              <a:t>The goal is NOT questioning – the goal is </a:t>
            </a:r>
            <a:r>
              <a:rPr lang="en-US" sz="4400" b="1" dirty="0">
                <a:solidFill>
                  <a:srgbClr val="FCC30F"/>
                </a:solidFill>
              </a:rPr>
              <a:t>MUTUAL</a:t>
            </a:r>
            <a:r>
              <a:rPr lang="en-US" sz="4400" dirty="0">
                <a:solidFill>
                  <a:srgbClr val="FCC30F"/>
                </a:solidFill>
              </a:rPr>
              <a:t> </a:t>
            </a:r>
            <a:r>
              <a:rPr lang="en-US" sz="4400" b="1" dirty="0">
                <a:solidFill>
                  <a:srgbClr val="FCC30F"/>
                </a:solidFill>
              </a:rPr>
              <a:t>UNDERSTANDING</a:t>
            </a:r>
            <a:endParaRPr lang="en-US" sz="3200" dirty="0"/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sz="3200" dirty="0"/>
              <a:t>But the tools are…</a:t>
            </a:r>
          </a:p>
          <a:p>
            <a:pPr lvl="1"/>
            <a:r>
              <a:rPr lang="en-US" sz="2800" b="1" dirty="0"/>
              <a:t>Structure</a:t>
            </a:r>
            <a:r>
              <a:rPr lang="en-US" sz="2800" dirty="0"/>
              <a:t> to the Questioning Approach</a:t>
            </a:r>
          </a:p>
          <a:p>
            <a:pPr lvl="1" eaLnBrk="1" hangingPunct="1"/>
            <a:r>
              <a:rPr lang="en-US" sz="2800" dirty="0"/>
              <a:t>Toolbox of </a:t>
            </a:r>
            <a:r>
              <a:rPr lang="en-US" sz="2800" b="1" dirty="0"/>
              <a:t>Good Questions</a:t>
            </a:r>
          </a:p>
          <a:p>
            <a:pPr lvl="1" eaLnBrk="1" hangingPunct="1"/>
            <a:r>
              <a:rPr lang="en-US" sz="2800" dirty="0"/>
              <a:t>Active </a:t>
            </a:r>
            <a:r>
              <a:rPr lang="en-US" sz="2800" b="1" dirty="0"/>
              <a:t>Listening</a:t>
            </a:r>
            <a:r>
              <a:rPr lang="en-US" sz="2800" dirty="0"/>
              <a:t> Skills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B81F924-CF5D-4202-9C1D-17C51F383473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F81A63F-9ABB-4F93-BB30-B7CBA420DB4E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70F9CCC-0EDB-4781-9E91-966A2EE559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29B523B-6258-4A2B-84C4-AA14F9C1946F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003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53228"/>
            <a:ext cx="7123373" cy="1080938"/>
          </a:xfrm>
        </p:spPr>
        <p:txBody>
          <a:bodyPr>
            <a:normAutofit/>
          </a:bodyPr>
          <a:lstStyle/>
          <a:p>
            <a:r>
              <a:rPr lang="en-US" sz="3400" dirty="0"/>
              <a:t>UNDERSTANDING is the Goal!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305800" cy="1092127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Don’t confuse the goal (</a:t>
            </a:r>
            <a:r>
              <a:rPr lang="en-US" b="1" dirty="0">
                <a:solidFill>
                  <a:srgbClr val="FCC30F"/>
                </a:solidFill>
              </a:rPr>
              <a:t>UNDERSTANDING</a:t>
            </a:r>
            <a:r>
              <a:rPr lang="en-US" b="1" dirty="0"/>
              <a:t>) with the tools</a:t>
            </a:r>
          </a:p>
          <a:p>
            <a:r>
              <a:rPr lang="en-US" dirty="0"/>
              <a:t>The </a:t>
            </a:r>
            <a:r>
              <a:rPr lang="en-US" b="1" dirty="0"/>
              <a:t>TOOLS </a:t>
            </a:r>
            <a:r>
              <a:rPr lang="en-US" dirty="0"/>
              <a:t>are structure, questioning, listening &amp; facilitation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516699" y="3155401"/>
            <a:ext cx="2386208" cy="2178599"/>
          </a:xfrm>
          <a:prstGeom prst="roundRect">
            <a:avLst/>
          </a:prstGeom>
          <a:solidFill>
            <a:srgbClr val="EDE1AA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D87C21"/>
                </a:solidFill>
              </a:rPr>
              <a:t>DISCOVER</a:t>
            </a:r>
            <a:r>
              <a:rPr lang="en-US" sz="2400" b="1" dirty="0">
                <a:solidFill>
                  <a:schemeClr val="bg1"/>
                </a:solidFill>
              </a:rPr>
              <a:t> a…. Challenge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Need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Problem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3162360" y="3162055"/>
            <a:ext cx="2915314" cy="2171945"/>
          </a:xfrm>
          <a:prstGeom prst="roundRect">
            <a:avLst/>
          </a:prstGeom>
          <a:solidFill>
            <a:srgbClr val="EDE1AA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Gain a full </a:t>
            </a:r>
            <a:r>
              <a:rPr lang="en-US" sz="2400" b="1" dirty="0">
                <a:solidFill>
                  <a:srgbClr val="D87C21"/>
                </a:solidFill>
              </a:rPr>
              <a:t>UNDERSTANDING</a:t>
            </a:r>
            <a:r>
              <a:rPr lang="en-US" sz="2400" b="1" dirty="0">
                <a:solidFill>
                  <a:schemeClr val="bg1"/>
                </a:solidFill>
              </a:rPr>
              <a:t> of that challenge / need / problem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6338171" y="3138179"/>
            <a:ext cx="2394559" cy="2195822"/>
          </a:xfrm>
          <a:prstGeom prst="roundRect">
            <a:avLst/>
          </a:prstGeom>
          <a:solidFill>
            <a:srgbClr val="EDE1AA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D87C21"/>
                </a:solidFill>
              </a:rPr>
              <a:t>CONNECT </a:t>
            </a:r>
            <a:r>
              <a:rPr lang="en-US" sz="2400" b="1" dirty="0">
                <a:solidFill>
                  <a:schemeClr val="bg1"/>
                </a:solidFill>
              </a:rPr>
              <a:t>with firm’s capabilities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(but don’t jump into this too quick!)</a:t>
            </a:r>
          </a:p>
        </p:txBody>
      </p:sp>
      <p:sp>
        <p:nvSpPr>
          <p:cNvPr id="8" name="Arrow: Left-Right 7"/>
          <p:cNvSpPr/>
          <p:nvPr/>
        </p:nvSpPr>
        <p:spPr>
          <a:xfrm>
            <a:off x="516699" y="5486400"/>
            <a:ext cx="8305800" cy="1066800"/>
          </a:xfrm>
          <a:prstGeom prst="left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Structure - Questions – Listening - Facilitation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8760" y="163845"/>
            <a:ext cx="4886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Achieving Understanding: Big Picture!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FA26737-0688-49C3-B10F-DD3BD34CE12D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888A56E-8356-4E05-821F-B03661B9A9EC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D5597A4-424D-46C3-8E59-50D4E0F37C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5DB26E1-5241-40BC-8845-D4D4C3F171AD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754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762000" y="685800"/>
            <a:ext cx="6400800" cy="138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/>
              <a:t>The PQ Worksheet </a:t>
            </a:r>
          </a:p>
          <a:p>
            <a:pPr eaLnBrk="1" hangingPunct="1"/>
            <a:r>
              <a:rPr lang="en-US" sz="2400" dirty="0"/>
              <a:t>Start with a structure so you know what areas of understanding you should be seeking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36666" y="2880175"/>
            <a:ext cx="3481215" cy="809009"/>
            <a:chOff x="636667" y="3297598"/>
            <a:chExt cx="3481215" cy="809009"/>
          </a:xfrm>
        </p:grpSpPr>
        <p:sp>
          <p:nvSpPr>
            <p:cNvPr id="21522" name="Text Box 5"/>
            <p:cNvSpPr txBox="1">
              <a:spLocks noChangeArrowheads="1"/>
            </p:cNvSpPr>
            <p:nvPr/>
          </p:nvSpPr>
          <p:spPr bwMode="auto">
            <a:xfrm>
              <a:off x="643526" y="3367951"/>
              <a:ext cx="3339618" cy="738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32" tIns="45716" rIns="91432" bIns="45716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 dirty="0">
                  <a:solidFill>
                    <a:srgbClr val="FCC30F"/>
                  </a:solidFill>
                </a:rPr>
                <a:t>DEAL LOGISTICS</a:t>
              </a:r>
            </a:p>
            <a:p>
              <a:pPr eaLnBrk="1" hangingPunct="1"/>
              <a:r>
                <a:rPr lang="en-US" dirty="0"/>
                <a:t>What, where, when, how?</a:t>
              </a:r>
            </a:p>
          </p:txBody>
        </p:sp>
        <p:sp>
          <p:nvSpPr>
            <p:cNvPr id="21523" name="Rectangle 6"/>
            <p:cNvSpPr>
              <a:spLocks noChangeArrowheads="1"/>
            </p:cNvSpPr>
            <p:nvPr/>
          </p:nvSpPr>
          <p:spPr bwMode="auto">
            <a:xfrm>
              <a:off x="636667" y="3297598"/>
              <a:ext cx="3481215" cy="80308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6046" y="3766336"/>
            <a:ext cx="3517295" cy="897445"/>
            <a:chOff x="643526" y="4003061"/>
            <a:chExt cx="3517295" cy="897445"/>
          </a:xfrm>
        </p:grpSpPr>
        <p:sp>
          <p:nvSpPr>
            <p:cNvPr id="21520" name="Text Box 9"/>
            <p:cNvSpPr txBox="1">
              <a:spLocks noChangeArrowheads="1"/>
            </p:cNvSpPr>
            <p:nvPr/>
          </p:nvSpPr>
          <p:spPr bwMode="auto">
            <a:xfrm>
              <a:off x="643526" y="4084906"/>
              <a:ext cx="3517295" cy="81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32" tIns="45716" rIns="91432" bIns="45716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 dirty="0">
                  <a:solidFill>
                    <a:srgbClr val="FCC30F"/>
                  </a:solidFill>
                </a:rPr>
                <a:t>DECISION LOGISTICS</a:t>
              </a:r>
            </a:p>
            <a:p>
              <a:pPr eaLnBrk="1" hangingPunct="1"/>
              <a:r>
                <a:rPr lang="en-US" dirty="0"/>
                <a:t>Who? What Process? Timeline?</a:t>
              </a:r>
            </a:p>
            <a:p>
              <a:pPr eaLnBrk="1" hangingPunct="1"/>
              <a:endParaRPr lang="en-US" sz="500" b="1" dirty="0"/>
            </a:p>
          </p:txBody>
        </p:sp>
        <p:sp>
          <p:nvSpPr>
            <p:cNvPr id="21521" name="Rectangle 10"/>
            <p:cNvSpPr>
              <a:spLocks noChangeArrowheads="1"/>
            </p:cNvSpPr>
            <p:nvPr/>
          </p:nvSpPr>
          <p:spPr bwMode="auto">
            <a:xfrm>
              <a:off x="656226" y="4003061"/>
              <a:ext cx="3481764" cy="76943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43525" y="5520474"/>
            <a:ext cx="3690258" cy="815599"/>
            <a:chOff x="643526" y="5537725"/>
            <a:chExt cx="3690258" cy="609600"/>
          </a:xfrm>
        </p:grpSpPr>
        <p:sp>
          <p:nvSpPr>
            <p:cNvPr id="21518" name="Text Box 11"/>
            <p:cNvSpPr txBox="1">
              <a:spLocks noChangeArrowheads="1"/>
            </p:cNvSpPr>
            <p:nvPr/>
          </p:nvSpPr>
          <p:spPr bwMode="auto">
            <a:xfrm>
              <a:off x="643526" y="5537725"/>
              <a:ext cx="3690258" cy="552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32" tIns="45716" rIns="91432" bIns="45716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 dirty="0">
                  <a:solidFill>
                    <a:srgbClr val="FCC30F"/>
                  </a:solidFill>
                </a:rPr>
                <a:t>OBSTACLES</a:t>
              </a:r>
              <a:r>
                <a:rPr lang="en-US" sz="2400" dirty="0"/>
                <a:t> </a:t>
              </a:r>
            </a:p>
            <a:p>
              <a:pPr eaLnBrk="1" hangingPunct="1"/>
              <a:r>
                <a:rPr lang="en-US" dirty="0"/>
                <a:t>Any BIG issues up front?</a:t>
              </a:r>
            </a:p>
          </p:txBody>
        </p:sp>
        <p:sp>
          <p:nvSpPr>
            <p:cNvPr id="21519" name="Rectangle 12"/>
            <p:cNvSpPr>
              <a:spLocks noChangeArrowheads="1"/>
            </p:cNvSpPr>
            <p:nvPr/>
          </p:nvSpPr>
          <p:spPr bwMode="auto">
            <a:xfrm>
              <a:off x="643526" y="5537725"/>
              <a:ext cx="3457045" cy="609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217394" y="2903793"/>
            <a:ext cx="4621806" cy="4016507"/>
            <a:chOff x="4333784" y="3297597"/>
            <a:chExt cx="3276600" cy="4016507"/>
          </a:xfrm>
        </p:grpSpPr>
        <p:sp>
          <p:nvSpPr>
            <p:cNvPr id="21515" name="Text Box 7"/>
            <p:cNvSpPr txBox="1">
              <a:spLocks noChangeArrowheads="1"/>
            </p:cNvSpPr>
            <p:nvPr/>
          </p:nvSpPr>
          <p:spPr bwMode="auto">
            <a:xfrm>
              <a:off x="4422255" y="3697737"/>
              <a:ext cx="3164997" cy="3616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32" tIns="45716" rIns="91432" bIns="45716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000" b="1" u="sng" dirty="0"/>
                <a:t>Product Criteria</a:t>
              </a:r>
              <a:r>
                <a:rPr lang="en-US" sz="2000" b="1" dirty="0"/>
                <a:t>: </a:t>
              </a:r>
              <a:r>
                <a:rPr lang="en-US" sz="1400" b="1" dirty="0"/>
                <a:t>What expectations exist related to what product can / should do?</a:t>
              </a:r>
            </a:p>
            <a:p>
              <a:pPr eaLnBrk="1" hangingPunct="1"/>
              <a:r>
                <a:rPr lang="en-US" sz="1400" b="1" dirty="0"/>
                <a:t>What problems should the product solve? What solutions have they used in past? What does a great solution look like to this buyer?</a:t>
              </a:r>
            </a:p>
            <a:p>
              <a:pPr eaLnBrk="1" hangingPunct="1"/>
              <a:endParaRPr lang="en-US" sz="800" b="1" dirty="0"/>
            </a:p>
            <a:p>
              <a:pPr eaLnBrk="1" hangingPunct="1"/>
              <a:r>
                <a:rPr lang="en-US" sz="2000" b="1" u="sng" dirty="0"/>
                <a:t>Service/Relationship Criteria</a:t>
              </a:r>
              <a:r>
                <a:rPr lang="en-US" sz="2000" b="1" dirty="0"/>
                <a:t>:</a:t>
              </a:r>
            </a:p>
            <a:p>
              <a:pPr eaLnBrk="1" hangingPunct="1"/>
              <a:r>
                <a:rPr lang="en-US" sz="1400" b="1" dirty="0"/>
                <a:t>How does this customer define great service?</a:t>
              </a:r>
            </a:p>
            <a:p>
              <a:pPr eaLnBrk="1" hangingPunct="1"/>
              <a:r>
                <a:rPr lang="en-US" sz="1400" b="1" dirty="0"/>
                <a:t>What do they need / want from you, and from your company? Any past experiences that influence current decision?</a:t>
              </a:r>
            </a:p>
            <a:p>
              <a:pPr eaLnBrk="1" hangingPunct="1"/>
              <a:endParaRPr lang="en-US" sz="800" dirty="0"/>
            </a:p>
            <a:p>
              <a:pPr eaLnBrk="1" hangingPunct="1"/>
              <a:r>
                <a:rPr lang="en-US" sz="2000" b="1" u="sng" dirty="0"/>
                <a:t>Price / Cost Criteria</a:t>
              </a:r>
              <a:r>
                <a:rPr lang="en-US" sz="2000" b="1" dirty="0"/>
                <a:t>:</a:t>
              </a:r>
            </a:p>
            <a:p>
              <a:pPr eaLnBrk="1" hangingPunct="1"/>
              <a:r>
                <a:rPr lang="en-US" sz="1400" b="1" dirty="0"/>
                <a:t>Do they have a budget? What tradeoffs would they make to fit budget? </a:t>
              </a:r>
            </a:p>
            <a:p>
              <a:pPr eaLnBrk="1" hangingPunct="1"/>
              <a:endParaRPr lang="en-US" sz="1300" dirty="0"/>
            </a:p>
          </p:txBody>
        </p:sp>
        <p:sp>
          <p:nvSpPr>
            <p:cNvPr id="21516" name="Rectangle 8"/>
            <p:cNvSpPr>
              <a:spLocks noChangeArrowheads="1"/>
            </p:cNvSpPr>
            <p:nvPr/>
          </p:nvSpPr>
          <p:spPr bwMode="auto">
            <a:xfrm>
              <a:off x="4333784" y="3297597"/>
              <a:ext cx="3276600" cy="379036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4346943" y="3302239"/>
              <a:ext cx="3087914" cy="46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32" tIns="45716" rIns="91432" bIns="45716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 dirty="0">
                  <a:solidFill>
                    <a:srgbClr val="FCC30F"/>
                  </a:solidFill>
                </a:rPr>
                <a:t>CRITERIA ISSUES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46477" y="4651253"/>
            <a:ext cx="3523921" cy="883333"/>
            <a:chOff x="636665" y="4775433"/>
            <a:chExt cx="3523921" cy="883333"/>
          </a:xfrm>
        </p:grpSpPr>
        <p:sp>
          <p:nvSpPr>
            <p:cNvPr id="21513" name="Text Box 14"/>
            <p:cNvSpPr txBox="1">
              <a:spLocks noChangeArrowheads="1"/>
            </p:cNvSpPr>
            <p:nvPr/>
          </p:nvSpPr>
          <p:spPr bwMode="auto">
            <a:xfrm>
              <a:off x="636665" y="4843166"/>
              <a:ext cx="3523921" cy="81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32" tIns="45716" rIns="91432" bIns="45716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400" b="1" dirty="0">
                  <a:solidFill>
                    <a:srgbClr val="FCC30F"/>
                  </a:solidFill>
                </a:rPr>
                <a:t>COMPETITORS</a:t>
              </a:r>
            </a:p>
            <a:p>
              <a:pPr eaLnBrk="1" hangingPunct="1"/>
              <a:r>
                <a:rPr lang="en-US" dirty="0"/>
                <a:t>Who else in game? Do nothing?</a:t>
              </a:r>
            </a:p>
            <a:p>
              <a:pPr eaLnBrk="1" hangingPunct="1"/>
              <a:endParaRPr lang="en-US" sz="500" b="1" dirty="0"/>
            </a:p>
          </p:txBody>
        </p:sp>
        <p:sp>
          <p:nvSpPr>
            <p:cNvPr id="21514" name="Rectangle 15"/>
            <p:cNvSpPr>
              <a:spLocks noChangeArrowheads="1"/>
            </p:cNvSpPr>
            <p:nvPr/>
          </p:nvSpPr>
          <p:spPr bwMode="auto">
            <a:xfrm>
              <a:off x="636666" y="4775433"/>
              <a:ext cx="3481215" cy="7588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38760" y="163845"/>
            <a:ext cx="5327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Achieving Understanding: Great Structure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6052223-1696-4395-B221-F69006AEF216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E5E828C-2317-4828-885F-039E503CB195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46FC7644-5016-4D01-9F1B-5FE5D2CE6A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5F692DD3-5E30-49EC-BFCD-B1FB32740415}"/>
              </a:ext>
            </a:extLst>
          </p:cNvPr>
          <p:cNvSpPr txBox="1">
            <a:spLocks/>
          </p:cNvSpPr>
          <p:nvPr/>
        </p:nvSpPr>
        <p:spPr>
          <a:xfrm>
            <a:off x="-533400" y="6568206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CCF015-B797-46F1-9BAF-AB2343C18054}"/>
              </a:ext>
            </a:extLst>
          </p:cNvPr>
          <p:cNvSpPr/>
          <p:nvPr/>
        </p:nvSpPr>
        <p:spPr>
          <a:xfrm>
            <a:off x="616046" y="2093836"/>
            <a:ext cx="8223154" cy="68194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>
                <a:solidFill>
                  <a:srgbClr val="FCC30F"/>
                </a:solidFill>
              </a:rPr>
              <a:t>CORE NEED: </a:t>
            </a:r>
            <a:r>
              <a:rPr lang="en-US" sz="1400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Ultimate reason they are potentially buying. Never talk small picture without understanding the buyer’s big picture!  This almost always requires digging deeper!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7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Why Use a PQ Worksheet?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79248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b="1" dirty="0">
                <a:solidFill>
                  <a:srgbClr val="FCC30F"/>
                </a:solidFill>
              </a:rPr>
              <a:t>Stay Organized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By pre-planning your approach you increase your level of adaptability, while being productive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>
                <a:solidFill>
                  <a:srgbClr val="FCC30F"/>
                </a:solidFill>
              </a:rPr>
              <a:t>Note Taking </a:t>
            </a:r>
            <a:r>
              <a:rPr lang="en-US" dirty="0"/>
              <a:t>(and note storage)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Pre-organized notes structure allows you to efficiently and effectively take notes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dirty="0">
                <a:solidFill>
                  <a:srgbClr val="FCC30F"/>
                </a:solidFill>
              </a:rPr>
              <a:t>Summary Tool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If Understanding is your goal, verify that understanding before moving past Needs ID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Use </a:t>
            </a:r>
            <a:r>
              <a:rPr lang="en-US" u="sng" dirty="0"/>
              <a:t>Highlighter Approach</a:t>
            </a:r>
            <a:r>
              <a:rPr lang="en-US" dirty="0"/>
              <a:t> to maximize this.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760" y="163845"/>
            <a:ext cx="5327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Achieving Understanding: Great Structure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01FDCE4-3F4B-4BE7-868D-F36E56084341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49E61F9-33B3-4AFC-9D8C-DC966BE44926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1BD649B-AFAA-48FF-9ACE-FEAD464D73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6435F22-D9AF-42CE-BD6B-0ADE9A8A8C3D}"/>
              </a:ext>
            </a:extLst>
          </p:cNvPr>
          <p:cNvSpPr txBox="1">
            <a:spLocks/>
          </p:cNvSpPr>
          <p:nvPr/>
        </p:nvSpPr>
        <p:spPr>
          <a:xfrm>
            <a:off x="4800601" y="6524637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946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5592"/>
            <a:ext cx="7543800" cy="129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QUESTIONS: The Continuum of Receptive through Directive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" y="2460704"/>
            <a:ext cx="281940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CC30F"/>
                </a:solidFill>
              </a:rPr>
              <a:t>“Big Box”</a:t>
            </a:r>
          </a:p>
          <a:p>
            <a:pPr eaLnBrk="1" hangingPunct="1"/>
            <a:r>
              <a:rPr lang="en-US" b="1" dirty="0"/>
              <a:t>FULL RECEPTIVE</a:t>
            </a:r>
          </a:p>
          <a:p>
            <a:pPr eaLnBrk="1" hangingPunct="1"/>
            <a:endParaRPr lang="en-US" sz="800" b="1" dirty="0"/>
          </a:p>
          <a:p>
            <a:pPr eaLnBrk="1" hangingPunct="1"/>
            <a:r>
              <a:rPr lang="en-US" sz="2000" dirty="0"/>
              <a:t>Focus on big picture goals or challenges, and uses responses to narrow down conversation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sz="2000" b="1" dirty="0"/>
              <a:t>“Wave a magic wand and tell me about your perfect meeting?”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200400" y="2486371"/>
            <a:ext cx="281940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FCC30F"/>
                </a:solidFill>
              </a:rPr>
              <a:t>“Middle Box”</a:t>
            </a:r>
          </a:p>
          <a:p>
            <a:pPr algn="ctr" eaLnBrk="1" hangingPunct="1"/>
            <a:r>
              <a:rPr lang="en-US" b="1" dirty="0"/>
              <a:t>HYBRID</a:t>
            </a:r>
          </a:p>
          <a:p>
            <a:pPr algn="ctr" eaLnBrk="1" hangingPunct="1"/>
            <a:endParaRPr lang="en-US" sz="800" b="1" dirty="0"/>
          </a:p>
          <a:p>
            <a:pPr algn="ctr" eaLnBrk="1" hangingPunct="1"/>
            <a:r>
              <a:rPr lang="en-US" sz="2000" dirty="0"/>
              <a:t>Directed to an issue or category of problems, but use receptive style questioning.</a:t>
            </a:r>
          </a:p>
          <a:p>
            <a:pPr algn="ctr" eaLnBrk="1" hangingPunct="1"/>
            <a:endParaRPr lang="en-US" sz="800" dirty="0"/>
          </a:p>
          <a:p>
            <a:pPr algn="ctr" eaLnBrk="1" hangingPunct="1"/>
            <a:r>
              <a:rPr lang="en-US" sz="2000" b="1" dirty="0"/>
              <a:t>“For the group’s  accommodations, what are your thoughts and preferences?”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096000" y="2433058"/>
            <a:ext cx="28194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sz="2800" b="1" dirty="0">
                <a:solidFill>
                  <a:srgbClr val="FCC30F"/>
                </a:solidFill>
              </a:rPr>
              <a:t>“Small Box”</a:t>
            </a:r>
          </a:p>
          <a:p>
            <a:pPr algn="r" eaLnBrk="1" hangingPunct="1"/>
            <a:r>
              <a:rPr lang="en-US" b="1" dirty="0"/>
              <a:t>FULL DIRECTIVE</a:t>
            </a:r>
          </a:p>
          <a:p>
            <a:pPr algn="r" eaLnBrk="1" hangingPunct="1"/>
            <a:endParaRPr lang="en-US" sz="800" b="1" dirty="0"/>
          </a:p>
          <a:p>
            <a:pPr algn="r" eaLnBrk="1" hangingPunct="1"/>
            <a:r>
              <a:rPr lang="en-US" sz="2000" dirty="0"/>
              <a:t>Point the discussion to a specific problem to see if the buyer has this problem</a:t>
            </a:r>
          </a:p>
          <a:p>
            <a:pPr algn="r" eaLnBrk="1" hangingPunct="1"/>
            <a:endParaRPr lang="en-US" sz="800" dirty="0"/>
          </a:p>
          <a:p>
            <a:pPr algn="r" eaLnBrk="1" hangingPunct="1"/>
            <a:r>
              <a:rPr lang="en-US" sz="2400" b="1" dirty="0"/>
              <a:t>“</a:t>
            </a:r>
            <a:r>
              <a:rPr lang="en-US" sz="2000" b="1" dirty="0"/>
              <a:t>For the business meeting will the participants being using laptops and thus need </a:t>
            </a:r>
            <a:r>
              <a:rPr lang="en-US" sz="2000" b="1" dirty="0" err="1"/>
              <a:t>wifi</a:t>
            </a:r>
            <a:r>
              <a:rPr lang="en-US" sz="2000" b="1" dirty="0"/>
              <a:t> and power?”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533400" y="2286000"/>
            <a:ext cx="815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8760" y="163845"/>
            <a:ext cx="5654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Achieving Understanding: Great Questions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C760F17-D2AF-431F-8B7E-1945967CC134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A561579-BA92-47C6-B778-B078060ADC24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8D85E67-8CB8-4E41-A7D1-EF337D2A3A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6435F22-D9AF-42CE-BD6B-0ADE9A8A8C3D}"/>
              </a:ext>
            </a:extLst>
          </p:cNvPr>
          <p:cNvSpPr txBox="1">
            <a:spLocks/>
          </p:cNvSpPr>
          <p:nvPr/>
        </p:nvSpPr>
        <p:spPr>
          <a:xfrm>
            <a:off x="-342898" y="6600834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07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Require Digging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10250"/>
            <a:ext cx="8534400" cy="43196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CC30F"/>
                </a:solidFill>
              </a:rPr>
              <a:t>Keep Digging</a:t>
            </a:r>
          </a:p>
          <a:p>
            <a:pPr lvl="1"/>
            <a:r>
              <a:rPr lang="en-US" sz="2400" dirty="0"/>
              <a:t>Based on answers to questions – identify opportunities to </a:t>
            </a:r>
            <a:r>
              <a:rPr lang="en-US" sz="2400" b="1" dirty="0"/>
              <a:t>UNDERSTAND</a:t>
            </a:r>
            <a:r>
              <a:rPr lang="en-US" sz="2400" dirty="0"/>
              <a:t> and pursue with further questioning</a:t>
            </a:r>
          </a:p>
          <a:p>
            <a:pPr lvl="2"/>
            <a:r>
              <a:rPr lang="en-US" sz="2000" dirty="0"/>
              <a:t>Digging requires patience and focus. In “digging mode” the next question is determined by the buyer’s answers to the previous questions. </a:t>
            </a:r>
          </a:p>
          <a:p>
            <a:pPr lvl="2"/>
            <a:endParaRPr lang="en-US" sz="1200" dirty="0"/>
          </a:p>
          <a:p>
            <a:pPr lvl="1"/>
            <a:r>
              <a:rPr lang="en-US" sz="2400" dirty="0"/>
              <a:t>Failure to dig leads to </a:t>
            </a:r>
            <a:r>
              <a:rPr lang="en-US" sz="2400" b="1" dirty="0"/>
              <a:t>SELLING BLIND / OVER PRESENTING</a:t>
            </a:r>
          </a:p>
          <a:p>
            <a:pPr lvl="2"/>
            <a:r>
              <a:rPr lang="en-US" sz="2000" dirty="0"/>
              <a:t>We have to insert our assumptions into the gaps we left, and often our assumptions are wrong. We jump into our presentation when we really don’t understand the buyer &amp; often present elements that are not actually relevant to the buyer.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760" y="163845"/>
            <a:ext cx="5654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Achieving Understanding: Great Questions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BE8D497-8FCF-48C8-9E06-A71507DD6121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6669AF9-39BE-4DA5-B34D-3411E6BFBB3B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C01C6B4-2D8B-4698-B71B-14AE39DBEE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0F44A3-0497-4DF8-BEB7-AA2C3162839B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727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Toolbox of Questions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2209800"/>
            <a:ext cx="4038600" cy="44116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b="1" dirty="0"/>
              <a:t>OPEN</a:t>
            </a:r>
            <a:r>
              <a:rPr lang="en-US" sz="2600" dirty="0"/>
              <a:t>: Ask the buyer to tell their story</a:t>
            </a:r>
          </a:p>
          <a:p>
            <a:pPr lvl="4" eaLnBrk="1" hangingPunct="1">
              <a:lnSpc>
                <a:spcPct val="90000"/>
              </a:lnSpc>
            </a:pPr>
            <a:endParaRPr lang="en-US" sz="1200" dirty="0"/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solidFill>
                  <a:srgbClr val="FCC30F"/>
                </a:solidFill>
              </a:rPr>
              <a:t>MAGIC WAND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/>
              <a:t>Goofy – but it 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solidFill>
                  <a:srgbClr val="FCC30F"/>
                </a:solidFill>
              </a:rPr>
              <a:t>BEST/LEAST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/>
              <a:t>Good if they have an existing solution they are focused 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solidFill>
                  <a:srgbClr val="FCC30F"/>
                </a:solidFill>
              </a:rPr>
              <a:t>CATCH-ALL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100" dirty="0"/>
              <a:t>Verify that there are not still uncovered issues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97931" y="2209799"/>
            <a:ext cx="4038600" cy="44116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600" b="1" dirty="0"/>
              <a:t>CLOSED</a:t>
            </a:r>
            <a:r>
              <a:rPr lang="en-US" sz="2600" dirty="0"/>
              <a:t>:  Ask for or confirm specific info</a:t>
            </a:r>
          </a:p>
          <a:p>
            <a:pPr lvl="4" eaLnBrk="1" hangingPunct="1"/>
            <a:endParaRPr lang="en-US" sz="600" dirty="0"/>
          </a:p>
          <a:p>
            <a:pPr lvl="1" eaLnBrk="1" hangingPunct="1"/>
            <a:r>
              <a:rPr lang="en-US" sz="2200" b="1" dirty="0">
                <a:solidFill>
                  <a:srgbClr val="FCC30F"/>
                </a:solidFill>
              </a:rPr>
              <a:t>CONFIRMING</a:t>
            </a:r>
          </a:p>
          <a:p>
            <a:pPr lvl="2" eaLnBrk="1" hangingPunct="1"/>
            <a:r>
              <a:rPr lang="en-US" sz="2100" dirty="0"/>
              <a:t>Used constantly to verify understanding</a:t>
            </a:r>
          </a:p>
          <a:p>
            <a:pPr lvl="1" eaLnBrk="1" hangingPunct="1"/>
            <a:r>
              <a:rPr lang="en-US" sz="2200" b="1" dirty="0">
                <a:solidFill>
                  <a:srgbClr val="FCC30F"/>
                </a:solidFill>
              </a:rPr>
              <a:t>PRIORITY</a:t>
            </a:r>
          </a:p>
          <a:p>
            <a:pPr lvl="2" eaLnBrk="1" hangingPunct="1"/>
            <a:r>
              <a:rPr lang="en-US" sz="2100" dirty="0"/>
              <a:t>Get buyer to rank issues for you</a:t>
            </a:r>
          </a:p>
          <a:p>
            <a:pPr lvl="1" eaLnBrk="1" hangingPunct="1"/>
            <a:r>
              <a:rPr lang="en-US" sz="2200" b="1" dirty="0">
                <a:solidFill>
                  <a:srgbClr val="FCC30F"/>
                </a:solidFill>
              </a:rPr>
              <a:t>PERMISSION</a:t>
            </a:r>
          </a:p>
          <a:p>
            <a:pPr lvl="2" eaLnBrk="1" hangingPunct="1"/>
            <a:r>
              <a:rPr lang="en-US" sz="2100" dirty="0"/>
              <a:t>Polite way to move to a new topic (often actually used as a direction tool)</a:t>
            </a:r>
          </a:p>
        </p:txBody>
      </p:sp>
      <p:sp>
        <p:nvSpPr>
          <p:cNvPr id="31750" name="Line 10"/>
          <p:cNvSpPr>
            <a:spLocks noChangeShapeType="1"/>
          </p:cNvSpPr>
          <p:nvPr/>
        </p:nvSpPr>
        <p:spPr bwMode="auto">
          <a:xfrm>
            <a:off x="533400" y="29718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11"/>
          <p:cNvSpPr>
            <a:spLocks noChangeShapeType="1"/>
          </p:cNvSpPr>
          <p:nvPr/>
        </p:nvSpPr>
        <p:spPr bwMode="auto">
          <a:xfrm>
            <a:off x="4800600" y="2963779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8760" y="163845"/>
            <a:ext cx="5654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EDE1AA"/>
                </a:solidFill>
              </a:rPr>
              <a:t>Achieving Understanding: Great Questions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64921DF-E1D3-44D0-A983-9E9D9CE5246F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50D710A-702D-4405-92C2-BFDEC9ABE045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2A6A156-1A63-4348-B728-481BF42F16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29CF0A7-D22C-4800-8B12-255311B5BBCB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958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/>
      <p:bldP spid="3686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Active Listening Technique 1-2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36872"/>
            <a:ext cx="7848600" cy="3911527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3200" b="1" dirty="0"/>
              <a:t>The application of </a:t>
            </a:r>
            <a:r>
              <a:rPr lang="en-US" sz="3200" b="1" dirty="0">
                <a:solidFill>
                  <a:srgbClr val="FCC30F"/>
                </a:solidFill>
              </a:rPr>
              <a:t>FACILITATION</a:t>
            </a:r>
            <a:r>
              <a:rPr lang="en-US" sz="3200" b="1" dirty="0"/>
              <a:t> to the process of listening.</a:t>
            </a:r>
          </a:p>
          <a:p>
            <a:pPr lvl="1" eaLnBrk="1" hangingPunct="1"/>
            <a:r>
              <a:rPr lang="en-US" sz="2400" dirty="0"/>
              <a:t>Rephrase - Feed Back – Summarize</a:t>
            </a:r>
          </a:p>
          <a:p>
            <a:pPr lvl="1" eaLnBrk="1" hangingPunct="1"/>
            <a:r>
              <a:rPr lang="en-US" sz="2400" dirty="0"/>
              <a:t>Note taking is part of this process</a:t>
            </a:r>
          </a:p>
          <a:p>
            <a:pPr lvl="1" eaLnBrk="1" hangingPunct="1"/>
            <a:endParaRPr lang="en-US" sz="24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200" b="1" dirty="0"/>
              <a:t>The application of </a:t>
            </a:r>
            <a:r>
              <a:rPr lang="en-US" sz="3200" b="1" dirty="0">
                <a:solidFill>
                  <a:srgbClr val="FCC30F"/>
                </a:solidFill>
              </a:rPr>
              <a:t>FOCUS</a:t>
            </a:r>
            <a:r>
              <a:rPr lang="en-US" sz="3200" b="1" dirty="0"/>
              <a:t> to the process of listening</a:t>
            </a:r>
          </a:p>
          <a:p>
            <a:pPr lvl="1"/>
            <a:r>
              <a:rPr lang="en-US" sz="2400" dirty="0"/>
              <a:t>Focusing on the moment and keeping concentration strong</a:t>
            </a:r>
          </a:p>
          <a:p>
            <a:pPr marL="914400" lvl="1" indent="-457200">
              <a:buFont typeface="+mj-lt"/>
              <a:buAutoNum type="arabicPeriod"/>
            </a:pP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8760" y="163845"/>
            <a:ext cx="5327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EDE1AA"/>
                </a:solidFill>
              </a:rPr>
              <a:t>Achieving Understanding: Great Listening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AE4058F-067E-4473-AF73-275401BDDEF9}"/>
              </a:ext>
            </a:extLst>
          </p:cNvPr>
          <p:cNvGrpSpPr/>
          <p:nvPr/>
        </p:nvGrpSpPr>
        <p:grpSpPr>
          <a:xfrm>
            <a:off x="7772400" y="685800"/>
            <a:ext cx="1295400" cy="1205957"/>
            <a:chOff x="7772400" y="685800"/>
            <a:chExt cx="1295400" cy="12059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D6EB3D3-7F07-4AC9-9C49-215C55A18F82}"/>
                </a:ext>
              </a:extLst>
            </p:cNvPr>
            <p:cNvSpPr/>
            <p:nvPr/>
          </p:nvSpPr>
          <p:spPr>
            <a:xfrm>
              <a:off x="7772400" y="685800"/>
              <a:ext cx="1295400" cy="12059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E8D2780-F774-4D5B-84CC-237326E22B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923" t="-5486" r="59615" b="13009"/>
            <a:stretch/>
          </p:blipFill>
          <p:spPr>
            <a:xfrm>
              <a:off x="7910657" y="825648"/>
              <a:ext cx="1018886" cy="926260"/>
            </a:xfrm>
            <a:prstGeom prst="rect">
              <a:avLst/>
            </a:prstGeom>
          </p:spPr>
        </p:pic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652C1A7-B67D-40C9-BC2D-4F21BC2B46CD}"/>
              </a:ext>
            </a:extLst>
          </p:cNvPr>
          <p:cNvSpPr txBox="1">
            <a:spLocks/>
          </p:cNvSpPr>
          <p:nvPr/>
        </p:nvSpPr>
        <p:spPr>
          <a:xfrm>
            <a:off x="4800600" y="6553200"/>
            <a:ext cx="4267199" cy="2360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/>
              <a:t>©  2018 The Sales Faculty @ Western Michigan University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811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bldLvl="3"/>
    </p:bldLst>
  </p:timing>
</p:sld>
</file>

<file path=ppt/theme/theme1.xml><?xml version="1.0" encoding="utf-8"?>
<a:theme xmlns:a="http://schemas.openxmlformats.org/drawingml/2006/main" name="Berlin">
  <a:themeElements>
    <a:clrScheme name="Custom 1">
      <a:dk1>
        <a:sysClr val="windowText" lastClr="000000"/>
      </a:dk1>
      <a:lt1>
        <a:sysClr val="window" lastClr="FFFFFF"/>
      </a:lt1>
      <a:dk2>
        <a:srgbClr val="442416"/>
      </a:dk2>
      <a:lt2>
        <a:srgbClr val="FBEEC9"/>
      </a:lt2>
      <a:accent1>
        <a:srgbClr val="FCC30F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5509</TotalTime>
  <Words>1066</Words>
  <Application>Microsoft Office PowerPoint</Application>
  <PresentationFormat>On-screen Show (4:3)</PresentationFormat>
  <Paragraphs>145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The Selling Fundamentals Series Gaining Understanding</vt:lpstr>
      <vt:lpstr>Purposeful Questioning</vt:lpstr>
      <vt:lpstr>UNDERSTANDING is the Goal!</vt:lpstr>
      <vt:lpstr>PowerPoint Presentation</vt:lpstr>
      <vt:lpstr>Why Use a PQ Worksheet?</vt:lpstr>
      <vt:lpstr>QUESTIONS: The Continuum of Receptive through Directive</vt:lpstr>
      <vt:lpstr>Questions Require Digging</vt:lpstr>
      <vt:lpstr>The Toolbox of Questions</vt:lpstr>
      <vt:lpstr>Active Listening Technique 1-2</vt:lpstr>
      <vt:lpstr>Good Listening Technique SILENCE IS GOLDEN</vt:lpstr>
      <vt:lpstr>Good Listening Technique TAKE NOTES</vt:lpstr>
      <vt:lpstr>Final Thoughts</vt:lpstr>
    </vt:vector>
  </TitlesOfParts>
  <Company>Western Michigan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Gaining Understanding</dc:title>
  <dc:creator>HCOB-TEST</dc:creator>
  <cp:lastModifiedBy>Jim Eckert</cp:lastModifiedBy>
  <cp:revision>161</cp:revision>
  <dcterms:created xsi:type="dcterms:W3CDTF">2008-06-26T03:12:39Z</dcterms:created>
  <dcterms:modified xsi:type="dcterms:W3CDTF">2018-11-05T21:07:47Z</dcterms:modified>
</cp:coreProperties>
</file>